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Poppins" panose="00000500000000000000" pitchFamily="2" charset="0"/>
      <p:regular r:id="rId19"/>
      <p:bold r:id="rId20"/>
      <p:italic r:id="rId21"/>
      <p:boldItalic r:id="rId22"/>
    </p:embeddedFont>
    <p:embeddedFont>
      <p:font typeface="Poppins Bold" panose="00000800000000000000" pitchFamily="2" charset="0"/>
      <p:regular r:id="rId23"/>
      <p:bold r:id="rId24"/>
    </p:embeddedFont>
    <p:embeddedFont>
      <p:font typeface="Poppins Semi-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8" d="100"/>
          <a:sy n="48" d="100"/>
        </p:scale>
        <p:origin x="420"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sv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0336846" y="-285213"/>
            <a:ext cx="12634095" cy="10857425"/>
            <a:chOff x="0" y="0"/>
            <a:chExt cx="812800" cy="698500"/>
          </a:xfrm>
        </p:grpSpPr>
        <p:sp>
          <p:nvSpPr>
            <p:cNvPr id="6" name="Freeform 6"/>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7" name="TextBox 7"/>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3581814">
            <a:off x="6855142" y="-943454"/>
            <a:ext cx="11179407" cy="1054917"/>
            <a:chOff x="0" y="0"/>
            <a:chExt cx="1302038" cy="122864"/>
          </a:xfrm>
        </p:grpSpPr>
        <p:sp>
          <p:nvSpPr>
            <p:cNvPr id="9" name="Freeform 9"/>
            <p:cNvSpPr/>
            <p:nvPr/>
          </p:nvSpPr>
          <p:spPr>
            <a:xfrm>
              <a:off x="0" y="0"/>
              <a:ext cx="1302038" cy="122864"/>
            </a:xfrm>
            <a:custGeom>
              <a:avLst/>
              <a:gdLst/>
              <a:ahLst/>
              <a:cxnLst/>
              <a:rect l="l" t="t" r="r" b="b"/>
              <a:pathLst>
                <a:path w="1302038" h="122864">
                  <a:moveTo>
                    <a:pt x="203200" y="0"/>
                  </a:moveTo>
                  <a:lnTo>
                    <a:pt x="1302038" y="0"/>
                  </a:lnTo>
                  <a:lnTo>
                    <a:pt x="1098838" y="122864"/>
                  </a:lnTo>
                  <a:lnTo>
                    <a:pt x="0" y="122864"/>
                  </a:lnTo>
                  <a:lnTo>
                    <a:pt x="203200" y="0"/>
                  </a:lnTo>
                  <a:close/>
                </a:path>
              </a:pathLst>
            </a:custGeom>
            <a:solidFill>
              <a:srgbClr val="7E43C8"/>
            </a:solidFill>
          </p:spPr>
        </p:sp>
        <p:sp>
          <p:nvSpPr>
            <p:cNvPr id="10" name="TextBox 10"/>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1" name="Group 11"/>
          <p:cNvGrpSpPr>
            <a:grpSpLocks noChangeAspect="1"/>
          </p:cNvGrpSpPr>
          <p:nvPr/>
        </p:nvGrpSpPr>
        <p:grpSpPr>
          <a:xfrm>
            <a:off x="11562082" y="0"/>
            <a:ext cx="6725918" cy="10572213"/>
            <a:chOff x="0" y="0"/>
            <a:chExt cx="14157706" cy="22253956"/>
          </a:xfrm>
        </p:grpSpPr>
        <p:sp>
          <p:nvSpPr>
            <p:cNvPr id="12" name="Freeform 12"/>
            <p:cNvSpPr/>
            <p:nvPr/>
          </p:nvSpPr>
          <p:spPr>
            <a:xfrm>
              <a:off x="0" y="0"/>
              <a:ext cx="14157706" cy="22253956"/>
            </a:xfrm>
            <a:custGeom>
              <a:avLst/>
              <a:gdLst/>
              <a:ahLst/>
              <a:cxnLst/>
              <a:rect l="l" t="t" r="r" b="b"/>
              <a:pathLst>
                <a:path w="14157706" h="22253956">
                  <a:moveTo>
                    <a:pt x="6542786" y="0"/>
                  </a:moveTo>
                  <a:lnTo>
                    <a:pt x="0" y="11206226"/>
                  </a:lnTo>
                  <a:lnTo>
                    <a:pt x="6323711" y="22253956"/>
                  </a:lnTo>
                  <a:lnTo>
                    <a:pt x="14157706" y="22253956"/>
                  </a:lnTo>
                  <a:lnTo>
                    <a:pt x="14157706" y="0"/>
                  </a:lnTo>
                  <a:close/>
                </a:path>
              </a:pathLst>
            </a:custGeom>
            <a:blipFill>
              <a:blip r:embed="rId2"/>
              <a:stretch>
                <a:fillRect l="-67963" r="-67963"/>
              </a:stretch>
            </a:blipFill>
          </p:spPr>
        </p:sp>
      </p:grpSp>
      <p:grpSp>
        <p:nvGrpSpPr>
          <p:cNvPr id="13" name="Group 13"/>
          <p:cNvGrpSpPr/>
          <p:nvPr/>
        </p:nvGrpSpPr>
        <p:grpSpPr>
          <a:xfrm rot="-3581814">
            <a:off x="6652857" y="2038929"/>
            <a:ext cx="12860510" cy="733671"/>
            <a:chOff x="0" y="0"/>
            <a:chExt cx="2153673" cy="122864"/>
          </a:xfrm>
        </p:grpSpPr>
        <p:sp>
          <p:nvSpPr>
            <p:cNvPr id="14" name="Freeform 14"/>
            <p:cNvSpPr/>
            <p:nvPr/>
          </p:nvSpPr>
          <p:spPr>
            <a:xfrm>
              <a:off x="0" y="0"/>
              <a:ext cx="2153674" cy="122864"/>
            </a:xfrm>
            <a:custGeom>
              <a:avLst/>
              <a:gdLst/>
              <a:ahLst/>
              <a:cxnLst/>
              <a:rect l="l" t="t" r="r" b="b"/>
              <a:pathLst>
                <a:path w="2153674" h="122864">
                  <a:moveTo>
                    <a:pt x="203200" y="0"/>
                  </a:moveTo>
                  <a:lnTo>
                    <a:pt x="2153674" y="0"/>
                  </a:lnTo>
                  <a:lnTo>
                    <a:pt x="1950474" y="122864"/>
                  </a:lnTo>
                  <a:lnTo>
                    <a:pt x="0" y="122864"/>
                  </a:lnTo>
                  <a:lnTo>
                    <a:pt x="203200" y="0"/>
                  </a:lnTo>
                  <a:close/>
                </a:path>
              </a:pathLst>
            </a:custGeom>
            <a:solidFill>
              <a:srgbClr val="7E43C8"/>
            </a:solidFill>
          </p:spPr>
        </p:sp>
        <p:sp>
          <p:nvSpPr>
            <p:cNvPr id="15" name="TextBox 15"/>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3613172">
            <a:off x="5726975" y="8674198"/>
            <a:ext cx="14731324" cy="1413676"/>
            <a:chOff x="0" y="0"/>
            <a:chExt cx="1195869" cy="114760"/>
          </a:xfrm>
        </p:grpSpPr>
        <p:sp>
          <p:nvSpPr>
            <p:cNvPr id="17" name="Freeform 17"/>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8" name="TextBox 18"/>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3613172">
            <a:off x="8021476" y="9666424"/>
            <a:ext cx="7207232" cy="691634"/>
            <a:chOff x="0" y="0"/>
            <a:chExt cx="1195869" cy="114760"/>
          </a:xfrm>
        </p:grpSpPr>
        <p:sp>
          <p:nvSpPr>
            <p:cNvPr id="20" name="Freeform 20"/>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21" name="TextBox 21"/>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1028700" y="817804"/>
            <a:ext cx="1377064" cy="1377064"/>
          </a:xfrm>
          <a:custGeom>
            <a:avLst/>
            <a:gdLst/>
            <a:ahLst/>
            <a:cxnLst/>
            <a:rect l="l" t="t" r="r" b="b"/>
            <a:pathLst>
              <a:path w="1377064" h="1377064">
                <a:moveTo>
                  <a:pt x="0" y="0"/>
                </a:moveTo>
                <a:lnTo>
                  <a:pt x="1377064" y="0"/>
                </a:lnTo>
                <a:lnTo>
                  <a:pt x="1377064" y="1377064"/>
                </a:lnTo>
                <a:lnTo>
                  <a:pt x="0" y="1377064"/>
                </a:lnTo>
                <a:lnTo>
                  <a:pt x="0" y="0"/>
                </a:lnTo>
                <a:close/>
              </a:path>
            </a:pathLst>
          </a:custGeom>
          <a:blipFill>
            <a:blip r:embed="rId3"/>
            <a:stretch>
              <a:fillRect/>
            </a:stretch>
          </a:blipFill>
        </p:spPr>
      </p:sp>
      <p:sp>
        <p:nvSpPr>
          <p:cNvPr id="23" name="Freeform 23"/>
          <p:cNvSpPr/>
          <p:nvPr/>
        </p:nvSpPr>
        <p:spPr>
          <a:xfrm>
            <a:off x="1368794" y="8291201"/>
            <a:ext cx="696876" cy="761991"/>
          </a:xfrm>
          <a:custGeom>
            <a:avLst/>
            <a:gdLst/>
            <a:ahLst/>
            <a:cxnLst/>
            <a:rect l="l" t="t" r="r" b="b"/>
            <a:pathLst>
              <a:path w="696876" h="761991">
                <a:moveTo>
                  <a:pt x="0" y="0"/>
                </a:moveTo>
                <a:lnTo>
                  <a:pt x="696876" y="0"/>
                </a:lnTo>
                <a:lnTo>
                  <a:pt x="696876" y="761991"/>
                </a:lnTo>
                <a:lnTo>
                  <a:pt x="0" y="76199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4" name="TextBox 24"/>
          <p:cNvSpPr txBox="1"/>
          <p:nvPr/>
        </p:nvSpPr>
        <p:spPr>
          <a:xfrm>
            <a:off x="2255428" y="8662671"/>
            <a:ext cx="4348047" cy="466691"/>
          </a:xfrm>
          <a:prstGeom prst="rect">
            <a:avLst/>
          </a:prstGeom>
        </p:spPr>
        <p:txBody>
          <a:bodyPr lIns="0" tIns="0" rIns="0" bIns="0" rtlCol="0" anchor="t">
            <a:spAutoFit/>
          </a:bodyPr>
          <a:lstStyle/>
          <a:p>
            <a:pPr>
              <a:lnSpc>
                <a:spcPts val="3490"/>
              </a:lnSpc>
            </a:pPr>
            <a:r>
              <a:rPr lang="en-US" sz="3061">
                <a:solidFill>
                  <a:srgbClr val="000000"/>
                </a:solidFill>
                <a:latin typeface="Poppins Semi-Bold"/>
              </a:rPr>
              <a:t>Week 4</a:t>
            </a:r>
          </a:p>
        </p:txBody>
      </p:sp>
      <p:sp>
        <p:nvSpPr>
          <p:cNvPr id="25" name="TextBox 25"/>
          <p:cNvSpPr txBox="1"/>
          <p:nvPr/>
        </p:nvSpPr>
        <p:spPr>
          <a:xfrm>
            <a:off x="2255428" y="8291196"/>
            <a:ext cx="4348047" cy="381000"/>
          </a:xfrm>
          <a:prstGeom prst="rect">
            <a:avLst/>
          </a:prstGeom>
        </p:spPr>
        <p:txBody>
          <a:bodyPr lIns="0" tIns="0" rIns="0" bIns="0" rtlCol="0" anchor="t">
            <a:spAutoFit/>
          </a:bodyPr>
          <a:lstStyle/>
          <a:p>
            <a:pPr>
              <a:lnSpc>
                <a:spcPts val="2849"/>
              </a:lnSpc>
            </a:pPr>
            <a:r>
              <a:rPr lang="en-US" sz="2499">
                <a:solidFill>
                  <a:srgbClr val="000000"/>
                </a:solidFill>
                <a:latin typeface="Poppins"/>
              </a:rPr>
              <a:t>12 Sep 2023 - 15 Sep 2023</a:t>
            </a:r>
          </a:p>
        </p:txBody>
      </p:sp>
      <p:sp>
        <p:nvSpPr>
          <p:cNvPr id="26" name="TextBox 26"/>
          <p:cNvSpPr txBox="1"/>
          <p:nvPr/>
        </p:nvSpPr>
        <p:spPr>
          <a:xfrm>
            <a:off x="1028700" y="3785383"/>
            <a:ext cx="8762544" cy="1251585"/>
          </a:xfrm>
          <a:prstGeom prst="rect">
            <a:avLst/>
          </a:prstGeom>
        </p:spPr>
        <p:txBody>
          <a:bodyPr lIns="0" tIns="0" rIns="0" bIns="0" rtlCol="0" anchor="t">
            <a:spAutoFit/>
          </a:bodyPr>
          <a:lstStyle/>
          <a:p>
            <a:pPr>
              <a:lnSpc>
                <a:spcPts val="9120"/>
              </a:lnSpc>
            </a:pPr>
            <a:r>
              <a:rPr lang="en-US" sz="8000">
                <a:solidFill>
                  <a:srgbClr val="000000"/>
                </a:solidFill>
                <a:latin typeface="Poppins Bold"/>
              </a:rPr>
              <a:t>Journey PPT</a:t>
            </a:r>
          </a:p>
        </p:txBody>
      </p:sp>
      <p:sp>
        <p:nvSpPr>
          <p:cNvPr id="27" name="TextBox 27"/>
          <p:cNvSpPr txBox="1"/>
          <p:nvPr/>
        </p:nvSpPr>
        <p:spPr>
          <a:xfrm>
            <a:off x="1028700" y="5133975"/>
            <a:ext cx="5555725" cy="531206"/>
          </a:xfrm>
          <a:prstGeom prst="rect">
            <a:avLst/>
          </a:prstGeom>
        </p:spPr>
        <p:txBody>
          <a:bodyPr lIns="0" tIns="0" rIns="0" bIns="0" rtlCol="0" anchor="t">
            <a:spAutoFit/>
          </a:bodyPr>
          <a:lstStyle/>
          <a:p>
            <a:pPr>
              <a:lnSpc>
                <a:spcPts val="3946"/>
              </a:lnSpc>
            </a:pPr>
            <a:r>
              <a:rPr lang="en-US" sz="3462" spc="148">
                <a:solidFill>
                  <a:srgbClr val="000000"/>
                </a:solidFill>
                <a:latin typeface="Poppins Semi-Bold"/>
              </a:rPr>
              <a:t>Tanishqa Aggarwal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19015" y="2259090"/>
            <a:ext cx="12249971" cy="7180568"/>
          </a:xfrm>
          <a:custGeom>
            <a:avLst/>
            <a:gdLst/>
            <a:ahLst/>
            <a:cxnLst/>
            <a:rect l="l" t="t" r="r" b="b"/>
            <a:pathLst>
              <a:path w="12249971" h="7180568">
                <a:moveTo>
                  <a:pt x="0" y="0"/>
                </a:moveTo>
                <a:lnTo>
                  <a:pt x="12249970" y="0"/>
                </a:lnTo>
                <a:lnTo>
                  <a:pt x="12249970" y="7180568"/>
                </a:lnTo>
                <a:lnTo>
                  <a:pt x="0" y="7180568"/>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3</a:t>
            </a:r>
          </a:p>
        </p:txBody>
      </p:sp>
      <p:sp>
        <p:nvSpPr>
          <p:cNvPr id="4" name="TextBox 4"/>
          <p:cNvSpPr txBox="1"/>
          <p:nvPr/>
        </p:nvSpPr>
        <p:spPr>
          <a:xfrm>
            <a:off x="5281904" y="1449465"/>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Power BI</a:t>
            </a:r>
          </a:p>
        </p:txBody>
      </p:sp>
      <p:sp>
        <p:nvSpPr>
          <p:cNvPr id="5" name="TextBox 5"/>
          <p:cNvSpPr txBox="1"/>
          <p:nvPr/>
        </p:nvSpPr>
        <p:spPr>
          <a:xfrm>
            <a:off x="8234065" y="1065363"/>
            <a:ext cx="1819870"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14 Sep 2023</a:t>
            </a:r>
          </a:p>
        </p:txBody>
      </p:sp>
      <p:sp>
        <p:nvSpPr>
          <p:cNvPr id="6" name="TextBox 6"/>
          <p:cNvSpPr txBox="1"/>
          <p:nvPr/>
        </p:nvSpPr>
        <p:spPr>
          <a:xfrm>
            <a:off x="7835652" y="9410700"/>
            <a:ext cx="2616696"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Visualizing in Power BI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86925" y="2259090"/>
            <a:ext cx="12314150" cy="7165787"/>
          </a:xfrm>
          <a:custGeom>
            <a:avLst/>
            <a:gdLst/>
            <a:ahLst/>
            <a:cxnLst/>
            <a:rect l="l" t="t" r="r" b="b"/>
            <a:pathLst>
              <a:path w="12314150" h="7165787">
                <a:moveTo>
                  <a:pt x="0" y="0"/>
                </a:moveTo>
                <a:lnTo>
                  <a:pt x="12314150" y="0"/>
                </a:lnTo>
                <a:lnTo>
                  <a:pt x="12314150" y="7165787"/>
                </a:lnTo>
                <a:lnTo>
                  <a:pt x="0" y="7165787"/>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3</a:t>
            </a:r>
          </a:p>
        </p:txBody>
      </p:sp>
      <p:sp>
        <p:nvSpPr>
          <p:cNvPr id="4" name="TextBox 4"/>
          <p:cNvSpPr txBox="1"/>
          <p:nvPr/>
        </p:nvSpPr>
        <p:spPr>
          <a:xfrm>
            <a:off x="5281904" y="1449465"/>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Power BI</a:t>
            </a:r>
          </a:p>
        </p:txBody>
      </p:sp>
      <p:sp>
        <p:nvSpPr>
          <p:cNvPr id="5" name="TextBox 5"/>
          <p:cNvSpPr txBox="1"/>
          <p:nvPr/>
        </p:nvSpPr>
        <p:spPr>
          <a:xfrm>
            <a:off x="8234065" y="1065363"/>
            <a:ext cx="1819870"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14 Sep 2023</a:t>
            </a:r>
          </a:p>
        </p:txBody>
      </p:sp>
      <p:sp>
        <p:nvSpPr>
          <p:cNvPr id="6" name="TextBox 6"/>
          <p:cNvSpPr txBox="1"/>
          <p:nvPr/>
        </p:nvSpPr>
        <p:spPr>
          <a:xfrm>
            <a:off x="8124379" y="9410700"/>
            <a:ext cx="2039243"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Filters in Power BI</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569860" y="4420566"/>
            <a:ext cx="10109162" cy="2705100"/>
          </a:xfrm>
          <a:prstGeom prst="rect">
            <a:avLst/>
          </a:prstGeom>
        </p:spPr>
        <p:txBody>
          <a:bodyPr lIns="0" tIns="0" rIns="0" bIns="0" rtlCol="0" anchor="t">
            <a:spAutoFit/>
          </a:bodyPr>
          <a:lstStyle/>
          <a:p>
            <a:pPr marL="647697" lvl="1" indent="-323848" algn="just">
              <a:lnSpc>
                <a:spcPts val="3599"/>
              </a:lnSpc>
              <a:buFont typeface="Arial"/>
              <a:buChar char="•"/>
            </a:pPr>
            <a:r>
              <a:rPr lang="en-US" sz="2999">
                <a:solidFill>
                  <a:srgbClr val="000000"/>
                </a:solidFill>
                <a:latin typeface="Poppins"/>
              </a:rPr>
              <a:t>Requirement 1: Data Loading</a:t>
            </a:r>
          </a:p>
          <a:p>
            <a:pPr marL="647697" lvl="1" indent="-323848">
              <a:lnSpc>
                <a:spcPts val="3599"/>
              </a:lnSpc>
              <a:buFont typeface="Arial"/>
              <a:buChar char="•"/>
            </a:pPr>
            <a:r>
              <a:rPr lang="en-US" sz="2999">
                <a:solidFill>
                  <a:srgbClr val="000000"/>
                </a:solidFill>
                <a:latin typeface="Poppins"/>
              </a:rPr>
              <a:t>Requirement 2: Data Transformation </a:t>
            </a:r>
          </a:p>
          <a:p>
            <a:pPr marL="647697" lvl="1" indent="-323848">
              <a:lnSpc>
                <a:spcPts val="3599"/>
              </a:lnSpc>
              <a:buFont typeface="Arial"/>
              <a:buChar char="•"/>
            </a:pPr>
            <a:r>
              <a:rPr lang="en-US" sz="2999">
                <a:solidFill>
                  <a:srgbClr val="000000"/>
                </a:solidFill>
                <a:latin typeface="Poppins"/>
              </a:rPr>
              <a:t>Requirement 3: Data Modelling</a:t>
            </a:r>
          </a:p>
          <a:p>
            <a:pPr marL="647697" lvl="1" indent="-323848">
              <a:lnSpc>
                <a:spcPts val="3599"/>
              </a:lnSpc>
              <a:buFont typeface="Arial"/>
              <a:buChar char="•"/>
            </a:pPr>
            <a:r>
              <a:rPr lang="en-US" sz="2999">
                <a:solidFill>
                  <a:srgbClr val="000000"/>
                </a:solidFill>
                <a:latin typeface="Poppins"/>
              </a:rPr>
              <a:t>Requirement 4: Business Queries and Analysis </a:t>
            </a:r>
          </a:p>
          <a:p>
            <a:pPr marL="647697" lvl="1" indent="-323848">
              <a:lnSpc>
                <a:spcPts val="3599"/>
              </a:lnSpc>
              <a:buFont typeface="Arial"/>
              <a:buChar char="•"/>
            </a:pPr>
            <a:r>
              <a:rPr lang="en-US" sz="2999">
                <a:solidFill>
                  <a:srgbClr val="000000"/>
                </a:solidFill>
                <a:latin typeface="Poppins"/>
              </a:rPr>
              <a:t>Requirement 5: Data Insights and Recommendations</a:t>
            </a:r>
          </a:p>
        </p:txBody>
      </p:sp>
      <p:sp>
        <p:nvSpPr>
          <p:cNvPr id="3" name="TextBox 3"/>
          <p:cNvSpPr txBox="1"/>
          <p:nvPr/>
        </p:nvSpPr>
        <p:spPr>
          <a:xfrm>
            <a:off x="11631131" y="367513"/>
            <a:ext cx="5628169" cy="1095375"/>
          </a:xfrm>
          <a:prstGeom prst="rect">
            <a:avLst/>
          </a:prstGeom>
        </p:spPr>
        <p:txBody>
          <a:bodyPr lIns="0" tIns="0" rIns="0" bIns="0" rtlCol="0" anchor="t">
            <a:spAutoFit/>
          </a:bodyPr>
          <a:lstStyle/>
          <a:p>
            <a:pPr algn="r">
              <a:lnSpc>
                <a:spcPts val="8400"/>
              </a:lnSpc>
              <a:spcBef>
                <a:spcPct val="0"/>
              </a:spcBef>
            </a:pPr>
            <a:r>
              <a:rPr lang="en-US" sz="6000">
                <a:solidFill>
                  <a:srgbClr val="000000"/>
                </a:solidFill>
                <a:latin typeface="Poppins Bold"/>
              </a:rPr>
              <a:t>Day 4</a:t>
            </a:r>
          </a:p>
        </p:txBody>
      </p:sp>
      <p:sp>
        <p:nvSpPr>
          <p:cNvPr id="4" name="TextBox 4"/>
          <p:cNvSpPr txBox="1"/>
          <p:nvPr/>
        </p:nvSpPr>
        <p:spPr>
          <a:xfrm>
            <a:off x="9535108" y="1877391"/>
            <a:ext cx="7724192" cy="809625"/>
          </a:xfrm>
          <a:prstGeom prst="rect">
            <a:avLst/>
          </a:prstGeom>
        </p:spPr>
        <p:txBody>
          <a:bodyPr lIns="0" tIns="0" rIns="0" bIns="0" rtlCol="0" anchor="t">
            <a:spAutoFit/>
          </a:bodyPr>
          <a:lstStyle/>
          <a:p>
            <a:pPr algn="r">
              <a:lnSpc>
                <a:spcPts val="6299"/>
              </a:lnSpc>
              <a:spcBef>
                <a:spcPct val="0"/>
              </a:spcBef>
            </a:pPr>
            <a:r>
              <a:rPr lang="en-US" sz="4500">
                <a:solidFill>
                  <a:srgbClr val="000000"/>
                </a:solidFill>
                <a:latin typeface="Poppins Bold"/>
              </a:rPr>
              <a:t>Hands-on Assessment</a:t>
            </a:r>
          </a:p>
        </p:txBody>
      </p:sp>
      <p:sp>
        <p:nvSpPr>
          <p:cNvPr id="5" name="TextBox 5"/>
          <p:cNvSpPr txBox="1"/>
          <p:nvPr/>
        </p:nvSpPr>
        <p:spPr>
          <a:xfrm>
            <a:off x="15381784" y="1396213"/>
            <a:ext cx="1819573"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15 Sep 2023</a:t>
            </a:r>
          </a:p>
        </p:txBody>
      </p:sp>
      <p:grpSp>
        <p:nvGrpSpPr>
          <p:cNvPr id="6" name="Group 6"/>
          <p:cNvGrpSpPr/>
          <p:nvPr/>
        </p:nvGrpSpPr>
        <p:grpSpPr>
          <a:xfrm>
            <a:off x="-6292643" y="-216266"/>
            <a:ext cx="12634095" cy="10857425"/>
            <a:chOff x="0" y="0"/>
            <a:chExt cx="812800" cy="698500"/>
          </a:xfrm>
        </p:grpSpPr>
        <p:sp>
          <p:nvSpPr>
            <p:cNvPr id="7" name="Freeform 7"/>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8" name="TextBox 8"/>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9" name="Group 9"/>
          <p:cNvGrpSpPr>
            <a:grpSpLocks noChangeAspect="1"/>
          </p:cNvGrpSpPr>
          <p:nvPr/>
        </p:nvGrpSpPr>
        <p:grpSpPr>
          <a:xfrm>
            <a:off x="-1909608" y="-216266"/>
            <a:ext cx="7028317" cy="11047543"/>
            <a:chOff x="0" y="0"/>
            <a:chExt cx="14157706" cy="22253956"/>
          </a:xfrm>
        </p:grpSpPr>
        <p:sp>
          <p:nvSpPr>
            <p:cNvPr id="10" name="Freeform 10"/>
            <p:cNvSpPr/>
            <p:nvPr/>
          </p:nvSpPr>
          <p:spPr>
            <a:xfrm>
              <a:off x="0" y="0"/>
              <a:ext cx="14157706" cy="22253956"/>
            </a:xfrm>
            <a:custGeom>
              <a:avLst/>
              <a:gdLst/>
              <a:ahLst/>
              <a:cxnLst/>
              <a:rect l="l" t="t" r="r" b="b"/>
              <a:pathLst>
                <a:path w="14157706" h="22253956">
                  <a:moveTo>
                    <a:pt x="0" y="0"/>
                  </a:moveTo>
                  <a:lnTo>
                    <a:pt x="0" y="22253956"/>
                  </a:lnTo>
                  <a:lnTo>
                    <a:pt x="7833995" y="22253956"/>
                  </a:lnTo>
                  <a:lnTo>
                    <a:pt x="14157706" y="11206226"/>
                  </a:lnTo>
                  <a:lnTo>
                    <a:pt x="7614920" y="0"/>
                  </a:lnTo>
                  <a:close/>
                </a:path>
              </a:pathLst>
            </a:custGeom>
            <a:blipFill>
              <a:blip r:embed="rId2"/>
              <a:stretch>
                <a:fillRect l="-20868" t="-17126" b="-720"/>
              </a:stretch>
            </a:blipFill>
          </p:spPr>
        </p:sp>
      </p:grpSp>
      <p:grpSp>
        <p:nvGrpSpPr>
          <p:cNvPr id="11" name="Group 11"/>
          <p:cNvGrpSpPr/>
          <p:nvPr/>
        </p:nvGrpSpPr>
        <p:grpSpPr>
          <a:xfrm rot="-7224364">
            <a:off x="1258230" y="637053"/>
            <a:ext cx="7720959" cy="1046430"/>
            <a:chOff x="0" y="0"/>
            <a:chExt cx="889693" cy="120581"/>
          </a:xfrm>
        </p:grpSpPr>
        <p:sp>
          <p:nvSpPr>
            <p:cNvPr id="12" name="Freeform 12"/>
            <p:cNvSpPr/>
            <p:nvPr/>
          </p:nvSpPr>
          <p:spPr>
            <a:xfrm>
              <a:off x="0" y="0"/>
              <a:ext cx="889693" cy="120581"/>
            </a:xfrm>
            <a:custGeom>
              <a:avLst/>
              <a:gdLst/>
              <a:ahLst/>
              <a:cxnLst/>
              <a:rect l="l" t="t" r="r" b="b"/>
              <a:pathLst>
                <a:path w="889693" h="120581">
                  <a:moveTo>
                    <a:pt x="686493" y="0"/>
                  </a:moveTo>
                  <a:lnTo>
                    <a:pt x="0" y="0"/>
                  </a:lnTo>
                  <a:lnTo>
                    <a:pt x="203200" y="120581"/>
                  </a:lnTo>
                  <a:lnTo>
                    <a:pt x="889693" y="120581"/>
                  </a:lnTo>
                  <a:lnTo>
                    <a:pt x="686493" y="0"/>
                  </a:lnTo>
                  <a:close/>
                </a:path>
              </a:pathLst>
            </a:custGeom>
            <a:solidFill>
              <a:srgbClr val="7E43C8"/>
            </a:solidFill>
          </p:spPr>
        </p:sp>
        <p:sp>
          <p:nvSpPr>
            <p:cNvPr id="13" name="TextBox 13"/>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rot="-7224364">
            <a:off x="-1350040" y="2877157"/>
            <a:ext cx="10938553" cy="648686"/>
            <a:chOff x="0" y="0"/>
            <a:chExt cx="2033314" cy="120581"/>
          </a:xfrm>
        </p:grpSpPr>
        <p:sp>
          <p:nvSpPr>
            <p:cNvPr id="15" name="Freeform 15"/>
            <p:cNvSpPr/>
            <p:nvPr/>
          </p:nvSpPr>
          <p:spPr>
            <a:xfrm>
              <a:off x="0" y="0"/>
              <a:ext cx="2033314" cy="120581"/>
            </a:xfrm>
            <a:custGeom>
              <a:avLst/>
              <a:gdLst/>
              <a:ahLst/>
              <a:cxnLst/>
              <a:rect l="l" t="t" r="r" b="b"/>
              <a:pathLst>
                <a:path w="2033314" h="120581">
                  <a:moveTo>
                    <a:pt x="1830114" y="0"/>
                  </a:moveTo>
                  <a:lnTo>
                    <a:pt x="0" y="0"/>
                  </a:lnTo>
                  <a:lnTo>
                    <a:pt x="203200" y="120581"/>
                  </a:lnTo>
                  <a:lnTo>
                    <a:pt x="2033314" y="120581"/>
                  </a:lnTo>
                  <a:lnTo>
                    <a:pt x="1830114" y="0"/>
                  </a:lnTo>
                  <a:close/>
                </a:path>
              </a:pathLst>
            </a:custGeom>
            <a:solidFill>
              <a:srgbClr val="7E43C8"/>
            </a:solidFill>
          </p:spPr>
        </p:sp>
        <p:sp>
          <p:nvSpPr>
            <p:cNvPr id="16" name="TextBox 16"/>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rot="7199169">
            <a:off x="-1679679" y="7481089"/>
            <a:ext cx="11909220" cy="1453350"/>
            <a:chOff x="0" y="0"/>
            <a:chExt cx="967265" cy="118041"/>
          </a:xfrm>
        </p:grpSpPr>
        <p:sp>
          <p:nvSpPr>
            <p:cNvPr id="18" name="Freeform 18"/>
            <p:cNvSpPr/>
            <p:nvPr/>
          </p:nvSpPr>
          <p:spPr>
            <a:xfrm>
              <a:off x="0" y="0"/>
              <a:ext cx="967265" cy="118041"/>
            </a:xfrm>
            <a:custGeom>
              <a:avLst/>
              <a:gdLst/>
              <a:ahLst/>
              <a:cxnLst/>
              <a:rect l="l" t="t" r="r" b="b"/>
              <a:pathLst>
                <a:path w="967265" h="118041">
                  <a:moveTo>
                    <a:pt x="203200" y="0"/>
                  </a:moveTo>
                  <a:lnTo>
                    <a:pt x="967265" y="0"/>
                  </a:lnTo>
                  <a:lnTo>
                    <a:pt x="764065" y="118041"/>
                  </a:lnTo>
                  <a:lnTo>
                    <a:pt x="0" y="118041"/>
                  </a:lnTo>
                  <a:lnTo>
                    <a:pt x="203200" y="0"/>
                  </a:lnTo>
                  <a:close/>
                </a:path>
              </a:pathLst>
            </a:custGeom>
            <a:solidFill>
              <a:srgbClr val="AC6BFF"/>
            </a:solidFill>
          </p:spPr>
        </p:sp>
        <p:sp>
          <p:nvSpPr>
            <p:cNvPr id="19" name="TextBox 19"/>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rot="7199169">
            <a:off x="2575677" y="9118516"/>
            <a:ext cx="5785190" cy="706000"/>
            <a:chOff x="0" y="0"/>
            <a:chExt cx="967265" cy="118041"/>
          </a:xfrm>
        </p:grpSpPr>
        <p:sp>
          <p:nvSpPr>
            <p:cNvPr id="21" name="Freeform 21"/>
            <p:cNvSpPr/>
            <p:nvPr/>
          </p:nvSpPr>
          <p:spPr>
            <a:xfrm>
              <a:off x="0" y="0"/>
              <a:ext cx="967265" cy="118041"/>
            </a:xfrm>
            <a:custGeom>
              <a:avLst/>
              <a:gdLst/>
              <a:ahLst/>
              <a:cxnLst/>
              <a:rect l="l" t="t" r="r" b="b"/>
              <a:pathLst>
                <a:path w="967265" h="118041">
                  <a:moveTo>
                    <a:pt x="203200" y="0"/>
                  </a:moveTo>
                  <a:lnTo>
                    <a:pt x="967265" y="0"/>
                  </a:lnTo>
                  <a:lnTo>
                    <a:pt x="764065" y="118041"/>
                  </a:lnTo>
                  <a:lnTo>
                    <a:pt x="0" y="118041"/>
                  </a:lnTo>
                  <a:lnTo>
                    <a:pt x="203200" y="0"/>
                  </a:lnTo>
                  <a:close/>
                </a:path>
              </a:pathLst>
            </a:custGeom>
            <a:solidFill>
              <a:srgbClr val="AC6BFF"/>
            </a:solidFill>
          </p:spPr>
        </p:sp>
        <p:sp>
          <p:nvSpPr>
            <p:cNvPr id="22" name="TextBox 22"/>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8880119" y="3191841"/>
            <a:ext cx="10109162" cy="1085850"/>
          </a:xfrm>
          <a:prstGeom prst="rect">
            <a:avLst/>
          </a:prstGeom>
        </p:spPr>
        <p:txBody>
          <a:bodyPr lIns="0" tIns="0" rIns="0" bIns="0" rtlCol="0" anchor="t">
            <a:spAutoFit/>
          </a:bodyPr>
          <a:lstStyle/>
          <a:p>
            <a:pPr>
              <a:lnSpc>
                <a:spcPts val="4799"/>
              </a:lnSpc>
            </a:pPr>
            <a:r>
              <a:rPr lang="en-US" sz="3999">
                <a:solidFill>
                  <a:srgbClr val="000000"/>
                </a:solidFill>
                <a:latin typeface="Poppins Bold"/>
              </a:rPr>
              <a:t>Scenario</a:t>
            </a:r>
          </a:p>
          <a:p>
            <a:pPr>
              <a:lnSpc>
                <a:spcPts val="3599"/>
              </a:lnSpc>
            </a:pPr>
            <a:r>
              <a:rPr lang="en-US" sz="2999">
                <a:solidFill>
                  <a:srgbClr val="000000"/>
                </a:solidFill>
                <a:latin typeface="Poppins"/>
              </a:rPr>
              <a:t>Sales Performance Analysis with Power BI</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336846" y="-285213"/>
            <a:ext cx="12634095" cy="10857425"/>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3581814">
            <a:off x="6883717" y="-952979"/>
            <a:ext cx="11179407" cy="1054917"/>
            <a:chOff x="0" y="0"/>
            <a:chExt cx="1302038" cy="122864"/>
          </a:xfrm>
        </p:grpSpPr>
        <p:sp>
          <p:nvSpPr>
            <p:cNvPr id="6" name="Freeform 6"/>
            <p:cNvSpPr/>
            <p:nvPr/>
          </p:nvSpPr>
          <p:spPr>
            <a:xfrm>
              <a:off x="0" y="0"/>
              <a:ext cx="1302038" cy="122864"/>
            </a:xfrm>
            <a:custGeom>
              <a:avLst/>
              <a:gdLst/>
              <a:ahLst/>
              <a:cxnLst/>
              <a:rect l="l" t="t" r="r" b="b"/>
              <a:pathLst>
                <a:path w="1302038" h="122864">
                  <a:moveTo>
                    <a:pt x="203200" y="0"/>
                  </a:moveTo>
                  <a:lnTo>
                    <a:pt x="1302038" y="0"/>
                  </a:lnTo>
                  <a:lnTo>
                    <a:pt x="1098838" y="122864"/>
                  </a:lnTo>
                  <a:lnTo>
                    <a:pt x="0" y="122864"/>
                  </a:lnTo>
                  <a:lnTo>
                    <a:pt x="203200" y="0"/>
                  </a:lnTo>
                  <a:close/>
                </a:path>
              </a:pathLst>
            </a:custGeom>
            <a:solidFill>
              <a:srgbClr val="7E43C8"/>
            </a:solidFill>
          </p:spPr>
        </p:sp>
        <p:sp>
          <p:nvSpPr>
            <p:cNvPr id="7" name="TextBox 7"/>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1562082" y="0"/>
            <a:ext cx="6725918" cy="10572213"/>
            <a:chOff x="0" y="0"/>
            <a:chExt cx="14157706" cy="22253956"/>
          </a:xfrm>
        </p:grpSpPr>
        <p:sp>
          <p:nvSpPr>
            <p:cNvPr id="9" name="Freeform 9"/>
            <p:cNvSpPr/>
            <p:nvPr/>
          </p:nvSpPr>
          <p:spPr>
            <a:xfrm>
              <a:off x="0" y="0"/>
              <a:ext cx="14157706" cy="22253956"/>
            </a:xfrm>
            <a:custGeom>
              <a:avLst/>
              <a:gdLst/>
              <a:ahLst/>
              <a:cxnLst/>
              <a:rect l="l" t="t" r="r" b="b"/>
              <a:pathLst>
                <a:path w="14157706" h="22253956">
                  <a:moveTo>
                    <a:pt x="6542786" y="0"/>
                  </a:moveTo>
                  <a:lnTo>
                    <a:pt x="0" y="11206226"/>
                  </a:lnTo>
                  <a:lnTo>
                    <a:pt x="6323711" y="22253956"/>
                  </a:lnTo>
                  <a:lnTo>
                    <a:pt x="14157706" y="22253956"/>
                  </a:lnTo>
                  <a:lnTo>
                    <a:pt x="14157706" y="0"/>
                  </a:lnTo>
                  <a:close/>
                </a:path>
              </a:pathLst>
            </a:custGeom>
            <a:blipFill>
              <a:blip r:embed="rId2"/>
              <a:stretch>
                <a:fillRect l="-99074" r="-36704"/>
              </a:stretch>
            </a:blipFill>
          </p:spPr>
        </p:sp>
      </p:grpSp>
      <p:grpSp>
        <p:nvGrpSpPr>
          <p:cNvPr id="10" name="Group 10"/>
          <p:cNvGrpSpPr/>
          <p:nvPr/>
        </p:nvGrpSpPr>
        <p:grpSpPr>
          <a:xfrm rot="-3581814">
            <a:off x="6662382" y="2048454"/>
            <a:ext cx="12860510" cy="733671"/>
            <a:chOff x="0" y="0"/>
            <a:chExt cx="2153673" cy="122864"/>
          </a:xfrm>
        </p:grpSpPr>
        <p:sp>
          <p:nvSpPr>
            <p:cNvPr id="11" name="Freeform 11"/>
            <p:cNvSpPr/>
            <p:nvPr/>
          </p:nvSpPr>
          <p:spPr>
            <a:xfrm>
              <a:off x="0" y="0"/>
              <a:ext cx="2153674" cy="122864"/>
            </a:xfrm>
            <a:custGeom>
              <a:avLst/>
              <a:gdLst/>
              <a:ahLst/>
              <a:cxnLst/>
              <a:rect l="l" t="t" r="r" b="b"/>
              <a:pathLst>
                <a:path w="2153674" h="122864">
                  <a:moveTo>
                    <a:pt x="203200" y="0"/>
                  </a:moveTo>
                  <a:lnTo>
                    <a:pt x="2153674" y="0"/>
                  </a:lnTo>
                  <a:lnTo>
                    <a:pt x="1950474" y="122864"/>
                  </a:lnTo>
                  <a:lnTo>
                    <a:pt x="0" y="122864"/>
                  </a:lnTo>
                  <a:lnTo>
                    <a:pt x="203200" y="0"/>
                  </a:lnTo>
                  <a:close/>
                </a:path>
              </a:pathLst>
            </a:custGeom>
            <a:solidFill>
              <a:srgbClr val="7E43C8"/>
            </a:solidFill>
          </p:spPr>
        </p:sp>
        <p:sp>
          <p:nvSpPr>
            <p:cNvPr id="12" name="TextBox 12"/>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rot="3613172">
            <a:off x="5726975" y="8674198"/>
            <a:ext cx="14731324" cy="1413676"/>
            <a:chOff x="0" y="0"/>
            <a:chExt cx="1195869" cy="114760"/>
          </a:xfrm>
        </p:grpSpPr>
        <p:sp>
          <p:nvSpPr>
            <p:cNvPr id="14" name="Freeform 14"/>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5" name="TextBox 15"/>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3613172">
            <a:off x="8021476" y="9666424"/>
            <a:ext cx="7207232" cy="691634"/>
            <a:chOff x="0" y="0"/>
            <a:chExt cx="1195869" cy="114760"/>
          </a:xfrm>
        </p:grpSpPr>
        <p:sp>
          <p:nvSpPr>
            <p:cNvPr id="17" name="Freeform 17"/>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8" name="TextBox 18"/>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028700" y="3759925"/>
            <a:ext cx="8856955" cy="1945116"/>
          </a:xfrm>
          <a:prstGeom prst="rect">
            <a:avLst/>
          </a:prstGeom>
        </p:spPr>
        <p:txBody>
          <a:bodyPr lIns="0" tIns="0" rIns="0" bIns="0" rtlCol="0" anchor="t">
            <a:spAutoFit/>
          </a:bodyPr>
          <a:lstStyle/>
          <a:p>
            <a:pPr>
              <a:lnSpc>
                <a:spcPts val="14231"/>
              </a:lnSpc>
            </a:pPr>
            <a:r>
              <a:rPr lang="en-US" sz="12483" spc="-374">
                <a:solidFill>
                  <a:srgbClr val="000000"/>
                </a:solidFill>
                <a:latin typeface="Poppins Bold"/>
              </a:rPr>
              <a:t>Thank You</a:t>
            </a:r>
          </a:p>
        </p:txBody>
      </p:sp>
      <p:sp>
        <p:nvSpPr>
          <p:cNvPr id="20" name="Freeform 20"/>
          <p:cNvSpPr/>
          <p:nvPr/>
        </p:nvSpPr>
        <p:spPr>
          <a:xfrm>
            <a:off x="1028700" y="817804"/>
            <a:ext cx="1377064" cy="1377064"/>
          </a:xfrm>
          <a:custGeom>
            <a:avLst/>
            <a:gdLst/>
            <a:ahLst/>
            <a:cxnLst/>
            <a:rect l="l" t="t" r="r" b="b"/>
            <a:pathLst>
              <a:path w="1377064" h="1377064">
                <a:moveTo>
                  <a:pt x="0" y="0"/>
                </a:moveTo>
                <a:lnTo>
                  <a:pt x="1377064" y="0"/>
                </a:lnTo>
                <a:lnTo>
                  <a:pt x="1377064" y="1377064"/>
                </a:lnTo>
                <a:lnTo>
                  <a:pt x="0" y="1377064"/>
                </a:lnTo>
                <a:lnTo>
                  <a:pt x="0" y="0"/>
                </a:lnTo>
                <a:close/>
              </a:path>
            </a:pathLst>
          </a:custGeom>
          <a:blipFill>
            <a:blip r:embed="rId3"/>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22278" y="3092017"/>
            <a:ext cx="6937022" cy="4943475"/>
          </a:xfrm>
          <a:prstGeom prst="rect">
            <a:avLst/>
          </a:prstGeom>
        </p:spPr>
        <p:txBody>
          <a:bodyPr lIns="0" tIns="0" rIns="0" bIns="0" rtlCol="0" anchor="t">
            <a:spAutoFit/>
          </a:bodyPr>
          <a:lstStyle/>
          <a:p>
            <a:pPr algn="just">
              <a:lnSpc>
                <a:spcPts val="3599"/>
              </a:lnSpc>
            </a:pPr>
            <a:r>
              <a:rPr lang="en-US" sz="2999">
                <a:solidFill>
                  <a:srgbClr val="000000"/>
                </a:solidFill>
                <a:latin typeface="Poppins"/>
              </a:rPr>
              <a:t>Azure Synapse Analytics, formerly known as SQL Data Warehouse, is a cloud-based analytics service provided by Microsoft Azure. It is designed for enterprises to analyze and gain insights from their large volumes of data. Azure Synapse Analytics offers a unified and integrated environment for data storage, big data analytics, data warehousing, and data integration.</a:t>
            </a:r>
          </a:p>
        </p:txBody>
      </p:sp>
      <p:sp>
        <p:nvSpPr>
          <p:cNvPr id="3" name="TextBox 3"/>
          <p:cNvSpPr txBox="1"/>
          <p:nvPr/>
        </p:nvSpPr>
        <p:spPr>
          <a:xfrm>
            <a:off x="11631131" y="367513"/>
            <a:ext cx="5628169" cy="1095375"/>
          </a:xfrm>
          <a:prstGeom prst="rect">
            <a:avLst/>
          </a:prstGeom>
        </p:spPr>
        <p:txBody>
          <a:bodyPr lIns="0" tIns="0" rIns="0" bIns="0" rtlCol="0" anchor="t">
            <a:spAutoFit/>
          </a:bodyPr>
          <a:lstStyle/>
          <a:p>
            <a:pPr algn="r">
              <a:lnSpc>
                <a:spcPts val="8400"/>
              </a:lnSpc>
              <a:spcBef>
                <a:spcPct val="0"/>
              </a:spcBef>
            </a:pPr>
            <a:r>
              <a:rPr lang="en-US" sz="6000">
                <a:solidFill>
                  <a:srgbClr val="000000"/>
                </a:solidFill>
                <a:latin typeface="Poppins Bold"/>
              </a:rPr>
              <a:t>Day 1</a:t>
            </a:r>
          </a:p>
        </p:txBody>
      </p:sp>
      <p:sp>
        <p:nvSpPr>
          <p:cNvPr id="4" name="TextBox 4"/>
          <p:cNvSpPr txBox="1"/>
          <p:nvPr/>
        </p:nvSpPr>
        <p:spPr>
          <a:xfrm>
            <a:off x="9535108" y="2041857"/>
            <a:ext cx="7724192" cy="809625"/>
          </a:xfrm>
          <a:prstGeom prst="rect">
            <a:avLst/>
          </a:prstGeom>
        </p:spPr>
        <p:txBody>
          <a:bodyPr lIns="0" tIns="0" rIns="0" bIns="0" rtlCol="0" anchor="t">
            <a:spAutoFit/>
          </a:bodyPr>
          <a:lstStyle/>
          <a:p>
            <a:pPr algn="r">
              <a:lnSpc>
                <a:spcPts val="6299"/>
              </a:lnSpc>
              <a:spcBef>
                <a:spcPct val="0"/>
              </a:spcBef>
            </a:pPr>
            <a:r>
              <a:rPr lang="en-US" sz="4500">
                <a:solidFill>
                  <a:srgbClr val="000000"/>
                </a:solidFill>
                <a:latin typeface="Poppins Bold"/>
              </a:rPr>
              <a:t>Azure Synapse</a:t>
            </a:r>
          </a:p>
        </p:txBody>
      </p:sp>
      <p:sp>
        <p:nvSpPr>
          <p:cNvPr id="5" name="TextBox 5"/>
          <p:cNvSpPr txBox="1"/>
          <p:nvPr/>
        </p:nvSpPr>
        <p:spPr>
          <a:xfrm>
            <a:off x="15390168" y="1396213"/>
            <a:ext cx="1802805"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12 Sep 2023</a:t>
            </a:r>
          </a:p>
        </p:txBody>
      </p:sp>
      <p:grpSp>
        <p:nvGrpSpPr>
          <p:cNvPr id="6" name="Group 6"/>
          <p:cNvGrpSpPr/>
          <p:nvPr/>
        </p:nvGrpSpPr>
        <p:grpSpPr>
          <a:xfrm>
            <a:off x="-4637933" y="-285213"/>
            <a:ext cx="12634095" cy="10857425"/>
            <a:chOff x="0" y="0"/>
            <a:chExt cx="812800" cy="698500"/>
          </a:xfrm>
        </p:grpSpPr>
        <p:sp>
          <p:nvSpPr>
            <p:cNvPr id="7" name="Freeform 7"/>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8" name="TextBox 8"/>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9" name="Group 9"/>
          <p:cNvGrpSpPr>
            <a:grpSpLocks noChangeAspect="1"/>
          </p:cNvGrpSpPr>
          <p:nvPr/>
        </p:nvGrpSpPr>
        <p:grpSpPr>
          <a:xfrm>
            <a:off x="-254897" y="-285213"/>
            <a:ext cx="7028317" cy="11047543"/>
            <a:chOff x="0" y="0"/>
            <a:chExt cx="14157706" cy="22253956"/>
          </a:xfrm>
        </p:grpSpPr>
        <p:sp>
          <p:nvSpPr>
            <p:cNvPr id="10" name="Freeform 10"/>
            <p:cNvSpPr/>
            <p:nvPr/>
          </p:nvSpPr>
          <p:spPr>
            <a:xfrm>
              <a:off x="0" y="0"/>
              <a:ext cx="14157706" cy="22253956"/>
            </a:xfrm>
            <a:custGeom>
              <a:avLst/>
              <a:gdLst/>
              <a:ahLst/>
              <a:cxnLst/>
              <a:rect l="l" t="t" r="r" b="b"/>
              <a:pathLst>
                <a:path w="14157706" h="22253956">
                  <a:moveTo>
                    <a:pt x="0" y="0"/>
                  </a:moveTo>
                  <a:lnTo>
                    <a:pt x="0" y="22253956"/>
                  </a:lnTo>
                  <a:lnTo>
                    <a:pt x="7833995" y="22253956"/>
                  </a:lnTo>
                  <a:lnTo>
                    <a:pt x="14157706" y="11206226"/>
                  </a:lnTo>
                  <a:lnTo>
                    <a:pt x="7614920" y="0"/>
                  </a:lnTo>
                  <a:close/>
                </a:path>
              </a:pathLst>
            </a:custGeom>
            <a:blipFill>
              <a:blip r:embed="rId2"/>
              <a:stretch>
                <a:fillRect l="-20868" t="-17126" b="-720"/>
              </a:stretch>
            </a:blipFill>
          </p:spPr>
        </p:sp>
      </p:grpSp>
      <p:grpSp>
        <p:nvGrpSpPr>
          <p:cNvPr id="11" name="Group 11"/>
          <p:cNvGrpSpPr/>
          <p:nvPr/>
        </p:nvGrpSpPr>
        <p:grpSpPr>
          <a:xfrm rot="-7224364">
            <a:off x="2912941" y="568107"/>
            <a:ext cx="7720959" cy="1046430"/>
            <a:chOff x="0" y="0"/>
            <a:chExt cx="889693" cy="120581"/>
          </a:xfrm>
        </p:grpSpPr>
        <p:sp>
          <p:nvSpPr>
            <p:cNvPr id="12" name="Freeform 12"/>
            <p:cNvSpPr/>
            <p:nvPr/>
          </p:nvSpPr>
          <p:spPr>
            <a:xfrm>
              <a:off x="0" y="0"/>
              <a:ext cx="889693" cy="120581"/>
            </a:xfrm>
            <a:custGeom>
              <a:avLst/>
              <a:gdLst/>
              <a:ahLst/>
              <a:cxnLst/>
              <a:rect l="l" t="t" r="r" b="b"/>
              <a:pathLst>
                <a:path w="889693" h="120581">
                  <a:moveTo>
                    <a:pt x="686493" y="0"/>
                  </a:moveTo>
                  <a:lnTo>
                    <a:pt x="0" y="0"/>
                  </a:lnTo>
                  <a:lnTo>
                    <a:pt x="203200" y="120581"/>
                  </a:lnTo>
                  <a:lnTo>
                    <a:pt x="889693" y="120581"/>
                  </a:lnTo>
                  <a:lnTo>
                    <a:pt x="686493" y="0"/>
                  </a:lnTo>
                  <a:close/>
                </a:path>
              </a:pathLst>
            </a:custGeom>
            <a:solidFill>
              <a:srgbClr val="7E43C8"/>
            </a:solidFill>
          </p:spPr>
        </p:sp>
        <p:sp>
          <p:nvSpPr>
            <p:cNvPr id="13" name="TextBox 13"/>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rot="-7224364">
            <a:off x="304671" y="2808211"/>
            <a:ext cx="10938553" cy="648686"/>
            <a:chOff x="0" y="0"/>
            <a:chExt cx="2033314" cy="120581"/>
          </a:xfrm>
        </p:grpSpPr>
        <p:sp>
          <p:nvSpPr>
            <p:cNvPr id="15" name="Freeform 15"/>
            <p:cNvSpPr/>
            <p:nvPr/>
          </p:nvSpPr>
          <p:spPr>
            <a:xfrm>
              <a:off x="0" y="0"/>
              <a:ext cx="2033314" cy="120581"/>
            </a:xfrm>
            <a:custGeom>
              <a:avLst/>
              <a:gdLst/>
              <a:ahLst/>
              <a:cxnLst/>
              <a:rect l="l" t="t" r="r" b="b"/>
              <a:pathLst>
                <a:path w="2033314" h="120581">
                  <a:moveTo>
                    <a:pt x="1830114" y="0"/>
                  </a:moveTo>
                  <a:lnTo>
                    <a:pt x="0" y="0"/>
                  </a:lnTo>
                  <a:lnTo>
                    <a:pt x="203200" y="120581"/>
                  </a:lnTo>
                  <a:lnTo>
                    <a:pt x="2033314" y="120581"/>
                  </a:lnTo>
                  <a:lnTo>
                    <a:pt x="1830114" y="0"/>
                  </a:lnTo>
                  <a:close/>
                </a:path>
              </a:pathLst>
            </a:custGeom>
            <a:solidFill>
              <a:srgbClr val="7E43C8"/>
            </a:solidFill>
          </p:spPr>
        </p:sp>
        <p:sp>
          <p:nvSpPr>
            <p:cNvPr id="16" name="TextBox 16"/>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rot="7199169">
            <a:off x="-24968" y="7412142"/>
            <a:ext cx="11909220" cy="1453350"/>
            <a:chOff x="0" y="0"/>
            <a:chExt cx="967265" cy="118041"/>
          </a:xfrm>
        </p:grpSpPr>
        <p:sp>
          <p:nvSpPr>
            <p:cNvPr id="18" name="Freeform 18"/>
            <p:cNvSpPr/>
            <p:nvPr/>
          </p:nvSpPr>
          <p:spPr>
            <a:xfrm>
              <a:off x="0" y="0"/>
              <a:ext cx="967265" cy="118041"/>
            </a:xfrm>
            <a:custGeom>
              <a:avLst/>
              <a:gdLst/>
              <a:ahLst/>
              <a:cxnLst/>
              <a:rect l="l" t="t" r="r" b="b"/>
              <a:pathLst>
                <a:path w="967265" h="118041">
                  <a:moveTo>
                    <a:pt x="203200" y="0"/>
                  </a:moveTo>
                  <a:lnTo>
                    <a:pt x="967265" y="0"/>
                  </a:lnTo>
                  <a:lnTo>
                    <a:pt x="764065" y="118041"/>
                  </a:lnTo>
                  <a:lnTo>
                    <a:pt x="0" y="118041"/>
                  </a:lnTo>
                  <a:lnTo>
                    <a:pt x="203200" y="0"/>
                  </a:lnTo>
                  <a:close/>
                </a:path>
              </a:pathLst>
            </a:custGeom>
            <a:solidFill>
              <a:srgbClr val="AC6BFF"/>
            </a:solidFill>
          </p:spPr>
        </p:sp>
        <p:sp>
          <p:nvSpPr>
            <p:cNvPr id="19" name="TextBox 19"/>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rot="7199169">
            <a:off x="4230388" y="9049570"/>
            <a:ext cx="5785190" cy="706000"/>
            <a:chOff x="0" y="0"/>
            <a:chExt cx="967265" cy="118041"/>
          </a:xfrm>
        </p:grpSpPr>
        <p:sp>
          <p:nvSpPr>
            <p:cNvPr id="21" name="Freeform 21"/>
            <p:cNvSpPr/>
            <p:nvPr/>
          </p:nvSpPr>
          <p:spPr>
            <a:xfrm>
              <a:off x="0" y="0"/>
              <a:ext cx="967265" cy="118041"/>
            </a:xfrm>
            <a:custGeom>
              <a:avLst/>
              <a:gdLst/>
              <a:ahLst/>
              <a:cxnLst/>
              <a:rect l="l" t="t" r="r" b="b"/>
              <a:pathLst>
                <a:path w="967265" h="118041">
                  <a:moveTo>
                    <a:pt x="203200" y="0"/>
                  </a:moveTo>
                  <a:lnTo>
                    <a:pt x="967265" y="0"/>
                  </a:lnTo>
                  <a:lnTo>
                    <a:pt x="764065" y="118041"/>
                  </a:lnTo>
                  <a:lnTo>
                    <a:pt x="0" y="118041"/>
                  </a:lnTo>
                  <a:lnTo>
                    <a:pt x="203200" y="0"/>
                  </a:lnTo>
                  <a:close/>
                </a:path>
              </a:pathLst>
            </a:custGeom>
            <a:solidFill>
              <a:srgbClr val="AC6BFF"/>
            </a:solidFill>
          </p:spPr>
        </p:sp>
        <p:sp>
          <p:nvSpPr>
            <p:cNvPr id="22" name="TextBox 22"/>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317154" y="-445406"/>
            <a:ext cx="12634095" cy="10857425"/>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3581814">
            <a:off x="7818211" y="-1086883"/>
            <a:ext cx="11240305" cy="1054917"/>
            <a:chOff x="0" y="0"/>
            <a:chExt cx="1309130" cy="122864"/>
          </a:xfrm>
        </p:grpSpPr>
        <p:sp>
          <p:nvSpPr>
            <p:cNvPr id="6" name="Freeform 6"/>
            <p:cNvSpPr/>
            <p:nvPr/>
          </p:nvSpPr>
          <p:spPr>
            <a:xfrm>
              <a:off x="0" y="0"/>
              <a:ext cx="1309130" cy="122864"/>
            </a:xfrm>
            <a:custGeom>
              <a:avLst/>
              <a:gdLst/>
              <a:ahLst/>
              <a:cxnLst/>
              <a:rect l="l" t="t" r="r" b="b"/>
              <a:pathLst>
                <a:path w="1309130" h="122864">
                  <a:moveTo>
                    <a:pt x="203200" y="0"/>
                  </a:moveTo>
                  <a:lnTo>
                    <a:pt x="1309130" y="0"/>
                  </a:lnTo>
                  <a:lnTo>
                    <a:pt x="1105930" y="122864"/>
                  </a:lnTo>
                  <a:lnTo>
                    <a:pt x="0" y="122864"/>
                  </a:lnTo>
                  <a:lnTo>
                    <a:pt x="203200" y="0"/>
                  </a:lnTo>
                  <a:close/>
                </a:path>
              </a:pathLst>
            </a:custGeom>
            <a:solidFill>
              <a:srgbClr val="7E43C8"/>
            </a:solidFill>
          </p:spPr>
        </p:sp>
        <p:sp>
          <p:nvSpPr>
            <p:cNvPr id="7" name="TextBox 7"/>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2542390" y="-160193"/>
            <a:ext cx="6725918" cy="10572213"/>
            <a:chOff x="0" y="0"/>
            <a:chExt cx="14157706" cy="22253956"/>
          </a:xfrm>
        </p:grpSpPr>
        <p:sp>
          <p:nvSpPr>
            <p:cNvPr id="9" name="Freeform 9"/>
            <p:cNvSpPr/>
            <p:nvPr/>
          </p:nvSpPr>
          <p:spPr>
            <a:xfrm>
              <a:off x="0" y="0"/>
              <a:ext cx="14157706" cy="22253956"/>
            </a:xfrm>
            <a:custGeom>
              <a:avLst/>
              <a:gdLst/>
              <a:ahLst/>
              <a:cxnLst/>
              <a:rect l="l" t="t" r="r" b="b"/>
              <a:pathLst>
                <a:path w="14157706" h="22253956">
                  <a:moveTo>
                    <a:pt x="6542786" y="0"/>
                  </a:moveTo>
                  <a:lnTo>
                    <a:pt x="0" y="11206226"/>
                  </a:lnTo>
                  <a:lnTo>
                    <a:pt x="6323711" y="22253956"/>
                  </a:lnTo>
                  <a:lnTo>
                    <a:pt x="14157706" y="22253956"/>
                  </a:lnTo>
                  <a:lnTo>
                    <a:pt x="14157706" y="0"/>
                  </a:lnTo>
                  <a:close/>
                </a:path>
              </a:pathLst>
            </a:custGeom>
            <a:blipFill>
              <a:blip r:embed="rId2"/>
              <a:stretch>
                <a:fillRect l="-26189" r="-236199"/>
              </a:stretch>
            </a:blipFill>
          </p:spPr>
        </p:sp>
      </p:grpSp>
      <p:grpSp>
        <p:nvGrpSpPr>
          <p:cNvPr id="10" name="Group 10"/>
          <p:cNvGrpSpPr/>
          <p:nvPr/>
        </p:nvGrpSpPr>
        <p:grpSpPr>
          <a:xfrm rot="-3581814">
            <a:off x="7642691" y="1888260"/>
            <a:ext cx="12860510" cy="733671"/>
            <a:chOff x="0" y="0"/>
            <a:chExt cx="2153673" cy="122864"/>
          </a:xfrm>
        </p:grpSpPr>
        <p:sp>
          <p:nvSpPr>
            <p:cNvPr id="11" name="Freeform 11"/>
            <p:cNvSpPr/>
            <p:nvPr/>
          </p:nvSpPr>
          <p:spPr>
            <a:xfrm>
              <a:off x="0" y="0"/>
              <a:ext cx="2153674" cy="122864"/>
            </a:xfrm>
            <a:custGeom>
              <a:avLst/>
              <a:gdLst/>
              <a:ahLst/>
              <a:cxnLst/>
              <a:rect l="l" t="t" r="r" b="b"/>
              <a:pathLst>
                <a:path w="2153674" h="122864">
                  <a:moveTo>
                    <a:pt x="203200" y="0"/>
                  </a:moveTo>
                  <a:lnTo>
                    <a:pt x="2153674" y="0"/>
                  </a:lnTo>
                  <a:lnTo>
                    <a:pt x="1950474" y="122864"/>
                  </a:lnTo>
                  <a:lnTo>
                    <a:pt x="0" y="122864"/>
                  </a:lnTo>
                  <a:lnTo>
                    <a:pt x="203200" y="0"/>
                  </a:lnTo>
                  <a:close/>
                </a:path>
              </a:pathLst>
            </a:custGeom>
            <a:solidFill>
              <a:srgbClr val="7E43C8"/>
            </a:solidFill>
          </p:spPr>
        </p:sp>
        <p:sp>
          <p:nvSpPr>
            <p:cNvPr id="12" name="TextBox 12"/>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rot="3613172">
            <a:off x="6707284" y="8514004"/>
            <a:ext cx="14731324" cy="1413676"/>
            <a:chOff x="0" y="0"/>
            <a:chExt cx="1195869" cy="114760"/>
          </a:xfrm>
        </p:grpSpPr>
        <p:sp>
          <p:nvSpPr>
            <p:cNvPr id="14" name="Freeform 14"/>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5" name="TextBox 15"/>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3613172">
            <a:off x="9001784" y="9506230"/>
            <a:ext cx="7207232" cy="691634"/>
            <a:chOff x="0" y="0"/>
            <a:chExt cx="1195869" cy="114760"/>
          </a:xfrm>
        </p:grpSpPr>
        <p:sp>
          <p:nvSpPr>
            <p:cNvPr id="17" name="Freeform 17"/>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8" name="TextBox 18"/>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028700" y="2457807"/>
            <a:ext cx="9118489" cy="6734175"/>
          </a:xfrm>
          <a:prstGeom prst="rect">
            <a:avLst/>
          </a:prstGeom>
        </p:spPr>
        <p:txBody>
          <a:bodyPr lIns="0" tIns="0" rIns="0" bIns="0" rtlCol="0" anchor="t">
            <a:spAutoFit/>
          </a:bodyPr>
          <a:lstStyle/>
          <a:p>
            <a:pPr algn="just">
              <a:lnSpc>
                <a:spcPts val="3599"/>
              </a:lnSpc>
            </a:pPr>
            <a:r>
              <a:rPr lang="en-US" sz="2999">
                <a:solidFill>
                  <a:srgbClr val="000000"/>
                </a:solidFill>
                <a:latin typeface="Poppins Bold"/>
              </a:rPr>
              <a:t>When to use synapse</a:t>
            </a:r>
          </a:p>
          <a:p>
            <a:pPr marL="647697" lvl="1" indent="-323848" algn="just">
              <a:lnSpc>
                <a:spcPts val="3599"/>
              </a:lnSpc>
              <a:buFont typeface="Arial"/>
              <a:buChar char="•"/>
            </a:pPr>
            <a:r>
              <a:rPr lang="en-US" sz="2999">
                <a:solidFill>
                  <a:srgbClr val="000000"/>
                </a:solidFill>
                <a:latin typeface="Poppins"/>
              </a:rPr>
              <a:t>Need for a manage service</a:t>
            </a:r>
          </a:p>
          <a:p>
            <a:pPr marL="647697" lvl="1" indent="-323848" algn="just">
              <a:lnSpc>
                <a:spcPts val="3599"/>
              </a:lnSpc>
              <a:buFont typeface="Arial"/>
              <a:buChar char="•"/>
            </a:pPr>
            <a:r>
              <a:rPr lang="en-US" sz="2999">
                <a:solidFill>
                  <a:srgbClr val="000000"/>
                </a:solidFill>
                <a:latin typeface="Poppins"/>
              </a:rPr>
              <a:t>Large datasets and complex query</a:t>
            </a:r>
          </a:p>
          <a:p>
            <a:pPr marL="647697" lvl="1" indent="-323848" algn="just">
              <a:lnSpc>
                <a:spcPts val="3599"/>
              </a:lnSpc>
              <a:buFont typeface="Arial"/>
              <a:buChar char="•"/>
            </a:pPr>
            <a:r>
              <a:rPr lang="en-US" sz="2999">
                <a:solidFill>
                  <a:srgbClr val="000000"/>
                </a:solidFill>
                <a:latin typeface="Poppins"/>
              </a:rPr>
              <a:t>Manage structured and unstructured datasets</a:t>
            </a:r>
          </a:p>
          <a:p>
            <a:pPr marL="647697" lvl="1" indent="-323848" algn="just">
              <a:lnSpc>
                <a:spcPts val="3599"/>
              </a:lnSpc>
              <a:buFont typeface="Arial"/>
              <a:buChar char="•"/>
            </a:pPr>
            <a:r>
              <a:rPr lang="en-US" sz="2999">
                <a:solidFill>
                  <a:srgbClr val="000000"/>
                </a:solidFill>
                <a:latin typeface="Poppins"/>
              </a:rPr>
              <a:t>data pipeline orchestration</a:t>
            </a:r>
          </a:p>
          <a:p>
            <a:pPr marL="647697" lvl="1" indent="-323848" algn="just">
              <a:lnSpc>
                <a:spcPts val="3599"/>
              </a:lnSpc>
              <a:buFont typeface="Arial"/>
              <a:buChar char="•"/>
            </a:pPr>
            <a:r>
              <a:rPr lang="en-US" sz="2999">
                <a:solidFill>
                  <a:srgbClr val="000000"/>
                </a:solidFill>
                <a:latin typeface="Poppins"/>
              </a:rPr>
              <a:t>Analytics on real time operational data</a:t>
            </a:r>
          </a:p>
          <a:p>
            <a:pPr marL="647697" lvl="1" indent="-323848" algn="just">
              <a:lnSpc>
                <a:spcPts val="3599"/>
              </a:lnSpc>
              <a:buFont typeface="Arial"/>
              <a:buChar char="•"/>
            </a:pPr>
            <a:r>
              <a:rPr lang="en-US" sz="2999">
                <a:solidFill>
                  <a:srgbClr val="000000"/>
                </a:solidFill>
                <a:latin typeface="Poppins"/>
              </a:rPr>
              <a:t>To integrate all Microsoft azure services</a:t>
            </a:r>
          </a:p>
          <a:p>
            <a:pPr algn="just">
              <a:lnSpc>
                <a:spcPts val="3599"/>
              </a:lnSpc>
            </a:pPr>
            <a:r>
              <a:rPr lang="en-US" sz="2999">
                <a:solidFill>
                  <a:srgbClr val="000000"/>
                </a:solidFill>
                <a:latin typeface="Poppins Bold"/>
              </a:rPr>
              <a:t>Serverless SQL code</a:t>
            </a:r>
          </a:p>
          <a:p>
            <a:pPr marL="647697" lvl="1" indent="-323848" algn="just">
              <a:lnSpc>
                <a:spcPts val="3599"/>
              </a:lnSpc>
              <a:buFont typeface="Arial"/>
              <a:buChar char="•"/>
            </a:pPr>
            <a:r>
              <a:rPr lang="en-US" sz="2999">
                <a:solidFill>
                  <a:srgbClr val="000000"/>
                </a:solidFill>
                <a:latin typeface="Poppins"/>
              </a:rPr>
              <a:t>Paid as you go model</a:t>
            </a:r>
          </a:p>
          <a:p>
            <a:pPr algn="just">
              <a:lnSpc>
                <a:spcPts val="3599"/>
              </a:lnSpc>
            </a:pPr>
            <a:r>
              <a:rPr lang="en-US" sz="2999">
                <a:solidFill>
                  <a:srgbClr val="000000"/>
                </a:solidFill>
                <a:latin typeface="Poppins Bold"/>
              </a:rPr>
              <a:t>Dedicated SQL pool</a:t>
            </a:r>
          </a:p>
          <a:p>
            <a:pPr marL="647697" lvl="1" indent="-323848" algn="just">
              <a:lnSpc>
                <a:spcPts val="3599"/>
              </a:lnSpc>
              <a:buFont typeface="Arial"/>
              <a:buChar char="•"/>
            </a:pPr>
            <a:r>
              <a:rPr lang="en-US" sz="2999">
                <a:solidFill>
                  <a:srgbClr val="000000"/>
                </a:solidFill>
                <a:latin typeface="Poppins"/>
              </a:rPr>
              <a:t>Dedicated compute resources which allow you to control and optimize performance using DWU ( Dataware housing unit)</a:t>
            </a:r>
          </a:p>
          <a:p>
            <a:pPr algn="just">
              <a:lnSpc>
                <a:spcPts val="3599"/>
              </a:lnSpc>
            </a:pPr>
            <a:endParaRPr lang="en-US" sz="2999">
              <a:solidFill>
                <a:srgbClr val="000000"/>
              </a:solidFill>
              <a:latin typeface="Poppins"/>
            </a:endParaRPr>
          </a:p>
        </p:txBody>
      </p:sp>
      <p:sp>
        <p:nvSpPr>
          <p:cNvPr id="20" name="TextBox 20"/>
          <p:cNvSpPr txBox="1"/>
          <p:nvPr/>
        </p:nvSpPr>
        <p:spPr>
          <a:xfrm>
            <a:off x="1028700" y="269520"/>
            <a:ext cx="5628169" cy="1095375"/>
          </a:xfrm>
          <a:prstGeom prst="rect">
            <a:avLst/>
          </a:prstGeom>
        </p:spPr>
        <p:txBody>
          <a:bodyPr lIns="0" tIns="0" rIns="0" bIns="0" rtlCol="0" anchor="t">
            <a:spAutoFit/>
          </a:bodyPr>
          <a:lstStyle/>
          <a:p>
            <a:pPr>
              <a:lnSpc>
                <a:spcPts val="8400"/>
              </a:lnSpc>
              <a:spcBef>
                <a:spcPct val="0"/>
              </a:spcBef>
            </a:pPr>
            <a:r>
              <a:rPr lang="en-US" sz="6000">
                <a:solidFill>
                  <a:srgbClr val="000000"/>
                </a:solidFill>
                <a:latin typeface="Poppins Bold"/>
              </a:rPr>
              <a:t>Day 1</a:t>
            </a:r>
          </a:p>
        </p:txBody>
      </p:sp>
      <p:sp>
        <p:nvSpPr>
          <p:cNvPr id="21" name="TextBox 21"/>
          <p:cNvSpPr txBox="1"/>
          <p:nvPr/>
        </p:nvSpPr>
        <p:spPr>
          <a:xfrm>
            <a:off x="1028700" y="1298202"/>
            <a:ext cx="1802805" cy="441325"/>
          </a:xfrm>
          <a:prstGeom prst="rect">
            <a:avLst/>
          </a:prstGeom>
        </p:spPr>
        <p:txBody>
          <a:bodyPr lIns="0" tIns="0" rIns="0" bIns="0" rtlCol="0" anchor="t">
            <a:spAutoFit/>
          </a:bodyPr>
          <a:lstStyle/>
          <a:p>
            <a:pPr>
              <a:lnSpc>
                <a:spcPts val="3499"/>
              </a:lnSpc>
              <a:spcBef>
                <a:spcPct val="0"/>
              </a:spcBef>
            </a:pPr>
            <a:r>
              <a:rPr lang="en-US" sz="2499">
                <a:solidFill>
                  <a:srgbClr val="000000"/>
                </a:solidFill>
                <a:latin typeface="Poppins"/>
              </a:rPr>
              <a:t>12 Sep 2023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15840" y="2452570"/>
            <a:ext cx="13456320" cy="7138371"/>
          </a:xfrm>
          <a:custGeom>
            <a:avLst/>
            <a:gdLst/>
            <a:ahLst/>
            <a:cxnLst/>
            <a:rect l="l" t="t" r="r" b="b"/>
            <a:pathLst>
              <a:path w="13456320" h="7138371">
                <a:moveTo>
                  <a:pt x="0" y="0"/>
                </a:moveTo>
                <a:lnTo>
                  <a:pt x="13456320" y="0"/>
                </a:lnTo>
                <a:lnTo>
                  <a:pt x="13456320" y="7138371"/>
                </a:lnTo>
                <a:lnTo>
                  <a:pt x="0" y="7138371"/>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1</a:t>
            </a:r>
          </a:p>
        </p:txBody>
      </p:sp>
      <p:sp>
        <p:nvSpPr>
          <p:cNvPr id="4" name="TextBox 4"/>
          <p:cNvSpPr txBox="1"/>
          <p:nvPr/>
        </p:nvSpPr>
        <p:spPr>
          <a:xfrm>
            <a:off x="5281904" y="1594622"/>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Azure Synapse</a:t>
            </a:r>
          </a:p>
        </p:txBody>
      </p:sp>
      <p:sp>
        <p:nvSpPr>
          <p:cNvPr id="5" name="TextBox 5"/>
          <p:cNvSpPr txBox="1"/>
          <p:nvPr/>
        </p:nvSpPr>
        <p:spPr>
          <a:xfrm>
            <a:off x="8242598" y="1065363"/>
            <a:ext cx="1802805"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12 Sep 2023</a:t>
            </a:r>
          </a:p>
        </p:txBody>
      </p:sp>
      <p:sp>
        <p:nvSpPr>
          <p:cNvPr id="6" name="TextBox 6"/>
          <p:cNvSpPr txBox="1"/>
          <p:nvPr/>
        </p:nvSpPr>
        <p:spPr>
          <a:xfrm>
            <a:off x="7586910" y="9582114"/>
            <a:ext cx="3114179"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Azure Synapse Workplace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15389" y="2454799"/>
            <a:ext cx="13457222" cy="7121113"/>
          </a:xfrm>
          <a:custGeom>
            <a:avLst/>
            <a:gdLst/>
            <a:ahLst/>
            <a:cxnLst/>
            <a:rect l="l" t="t" r="r" b="b"/>
            <a:pathLst>
              <a:path w="13457222" h="7121113">
                <a:moveTo>
                  <a:pt x="0" y="0"/>
                </a:moveTo>
                <a:lnTo>
                  <a:pt x="13457222" y="0"/>
                </a:lnTo>
                <a:lnTo>
                  <a:pt x="13457222" y="7121113"/>
                </a:lnTo>
                <a:lnTo>
                  <a:pt x="0" y="7121113"/>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1</a:t>
            </a:r>
          </a:p>
        </p:txBody>
      </p:sp>
      <p:sp>
        <p:nvSpPr>
          <p:cNvPr id="4" name="TextBox 4"/>
          <p:cNvSpPr txBox="1"/>
          <p:nvPr/>
        </p:nvSpPr>
        <p:spPr>
          <a:xfrm>
            <a:off x="5281904" y="1645174"/>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Azure Synapse</a:t>
            </a:r>
          </a:p>
        </p:txBody>
      </p:sp>
      <p:sp>
        <p:nvSpPr>
          <p:cNvPr id="5" name="TextBox 5"/>
          <p:cNvSpPr txBox="1"/>
          <p:nvPr/>
        </p:nvSpPr>
        <p:spPr>
          <a:xfrm>
            <a:off x="8242598" y="1065363"/>
            <a:ext cx="1802805"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12 Sep 2023</a:t>
            </a:r>
          </a:p>
        </p:txBody>
      </p:sp>
      <p:sp>
        <p:nvSpPr>
          <p:cNvPr id="6" name="TextBox 6"/>
          <p:cNvSpPr txBox="1"/>
          <p:nvPr/>
        </p:nvSpPr>
        <p:spPr>
          <a:xfrm>
            <a:off x="7662664" y="9534525"/>
            <a:ext cx="2962672"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Azure Synapse SQL Pools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653625" y="2578588"/>
            <a:ext cx="12980750" cy="6889262"/>
          </a:xfrm>
          <a:custGeom>
            <a:avLst/>
            <a:gdLst/>
            <a:ahLst/>
            <a:cxnLst/>
            <a:rect l="l" t="t" r="r" b="b"/>
            <a:pathLst>
              <a:path w="12980750" h="6889262">
                <a:moveTo>
                  <a:pt x="0" y="0"/>
                </a:moveTo>
                <a:lnTo>
                  <a:pt x="12980750" y="0"/>
                </a:lnTo>
                <a:lnTo>
                  <a:pt x="12980750" y="6889262"/>
                </a:lnTo>
                <a:lnTo>
                  <a:pt x="0" y="6889262"/>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1</a:t>
            </a:r>
          </a:p>
        </p:txBody>
      </p:sp>
      <p:sp>
        <p:nvSpPr>
          <p:cNvPr id="4" name="TextBox 4"/>
          <p:cNvSpPr txBox="1"/>
          <p:nvPr/>
        </p:nvSpPr>
        <p:spPr>
          <a:xfrm>
            <a:off x="5281904" y="1575913"/>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Azure Synapse</a:t>
            </a:r>
          </a:p>
        </p:txBody>
      </p:sp>
      <p:sp>
        <p:nvSpPr>
          <p:cNvPr id="5" name="TextBox 5"/>
          <p:cNvSpPr txBox="1"/>
          <p:nvPr/>
        </p:nvSpPr>
        <p:spPr>
          <a:xfrm>
            <a:off x="8242598" y="1065363"/>
            <a:ext cx="1802805"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12 Sep 2023</a:t>
            </a:r>
          </a:p>
        </p:txBody>
      </p:sp>
      <p:sp>
        <p:nvSpPr>
          <p:cNvPr id="6" name="TextBox 6"/>
          <p:cNvSpPr txBox="1"/>
          <p:nvPr/>
        </p:nvSpPr>
        <p:spPr>
          <a:xfrm>
            <a:off x="7315150" y="9534525"/>
            <a:ext cx="3657699"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Executing queries in SQL editor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336846" y="-285213"/>
            <a:ext cx="12634095" cy="10857425"/>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4A425F"/>
            </a:solidFill>
          </p:spPr>
        </p:sp>
        <p:sp>
          <p:nvSpPr>
            <p:cNvPr id="4" name="TextBox 4"/>
            <p:cNvSpPr txBox="1"/>
            <p:nvPr/>
          </p:nvSpPr>
          <p:spPr>
            <a:xfrm>
              <a:off x="114300" y="-57150"/>
              <a:ext cx="584200" cy="7556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3581814">
            <a:off x="6837903" y="-926690"/>
            <a:ext cx="11240305" cy="1054917"/>
            <a:chOff x="0" y="0"/>
            <a:chExt cx="1309130" cy="122864"/>
          </a:xfrm>
        </p:grpSpPr>
        <p:sp>
          <p:nvSpPr>
            <p:cNvPr id="6" name="Freeform 6"/>
            <p:cNvSpPr/>
            <p:nvPr/>
          </p:nvSpPr>
          <p:spPr>
            <a:xfrm>
              <a:off x="0" y="0"/>
              <a:ext cx="1309130" cy="122864"/>
            </a:xfrm>
            <a:custGeom>
              <a:avLst/>
              <a:gdLst/>
              <a:ahLst/>
              <a:cxnLst/>
              <a:rect l="l" t="t" r="r" b="b"/>
              <a:pathLst>
                <a:path w="1309130" h="122864">
                  <a:moveTo>
                    <a:pt x="203200" y="0"/>
                  </a:moveTo>
                  <a:lnTo>
                    <a:pt x="1309130" y="0"/>
                  </a:lnTo>
                  <a:lnTo>
                    <a:pt x="1105930" y="122864"/>
                  </a:lnTo>
                  <a:lnTo>
                    <a:pt x="0" y="122864"/>
                  </a:lnTo>
                  <a:lnTo>
                    <a:pt x="203200" y="0"/>
                  </a:lnTo>
                  <a:close/>
                </a:path>
              </a:pathLst>
            </a:custGeom>
            <a:solidFill>
              <a:srgbClr val="7E43C8"/>
            </a:solidFill>
          </p:spPr>
        </p:sp>
        <p:sp>
          <p:nvSpPr>
            <p:cNvPr id="7" name="TextBox 7"/>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1562082" y="0"/>
            <a:ext cx="6725918" cy="10572213"/>
            <a:chOff x="0" y="0"/>
            <a:chExt cx="14157706" cy="22253956"/>
          </a:xfrm>
        </p:grpSpPr>
        <p:sp>
          <p:nvSpPr>
            <p:cNvPr id="9" name="Freeform 9"/>
            <p:cNvSpPr/>
            <p:nvPr/>
          </p:nvSpPr>
          <p:spPr>
            <a:xfrm>
              <a:off x="0" y="0"/>
              <a:ext cx="14157706" cy="22253956"/>
            </a:xfrm>
            <a:custGeom>
              <a:avLst/>
              <a:gdLst/>
              <a:ahLst/>
              <a:cxnLst/>
              <a:rect l="l" t="t" r="r" b="b"/>
              <a:pathLst>
                <a:path w="14157706" h="22253956">
                  <a:moveTo>
                    <a:pt x="6542786" y="0"/>
                  </a:moveTo>
                  <a:lnTo>
                    <a:pt x="0" y="11206226"/>
                  </a:lnTo>
                  <a:lnTo>
                    <a:pt x="6323711" y="22253956"/>
                  </a:lnTo>
                  <a:lnTo>
                    <a:pt x="14157706" y="22253956"/>
                  </a:lnTo>
                  <a:lnTo>
                    <a:pt x="14157706" y="0"/>
                  </a:lnTo>
                  <a:close/>
                </a:path>
              </a:pathLst>
            </a:custGeom>
            <a:blipFill>
              <a:blip r:embed="rId2"/>
              <a:stretch>
                <a:fillRect l="-26189" r="-236199"/>
              </a:stretch>
            </a:blipFill>
          </p:spPr>
        </p:sp>
      </p:grpSp>
      <p:grpSp>
        <p:nvGrpSpPr>
          <p:cNvPr id="10" name="Group 10"/>
          <p:cNvGrpSpPr/>
          <p:nvPr/>
        </p:nvGrpSpPr>
        <p:grpSpPr>
          <a:xfrm rot="-3581814">
            <a:off x="6662382" y="2048454"/>
            <a:ext cx="12860510" cy="733671"/>
            <a:chOff x="0" y="0"/>
            <a:chExt cx="2153673" cy="122864"/>
          </a:xfrm>
        </p:grpSpPr>
        <p:sp>
          <p:nvSpPr>
            <p:cNvPr id="11" name="Freeform 11"/>
            <p:cNvSpPr/>
            <p:nvPr/>
          </p:nvSpPr>
          <p:spPr>
            <a:xfrm>
              <a:off x="0" y="0"/>
              <a:ext cx="2153674" cy="122864"/>
            </a:xfrm>
            <a:custGeom>
              <a:avLst/>
              <a:gdLst/>
              <a:ahLst/>
              <a:cxnLst/>
              <a:rect l="l" t="t" r="r" b="b"/>
              <a:pathLst>
                <a:path w="2153674" h="122864">
                  <a:moveTo>
                    <a:pt x="203200" y="0"/>
                  </a:moveTo>
                  <a:lnTo>
                    <a:pt x="2153674" y="0"/>
                  </a:lnTo>
                  <a:lnTo>
                    <a:pt x="1950474" y="122864"/>
                  </a:lnTo>
                  <a:lnTo>
                    <a:pt x="0" y="122864"/>
                  </a:lnTo>
                  <a:lnTo>
                    <a:pt x="203200" y="0"/>
                  </a:lnTo>
                  <a:close/>
                </a:path>
              </a:pathLst>
            </a:custGeom>
            <a:solidFill>
              <a:srgbClr val="7E43C8"/>
            </a:solidFill>
          </p:spPr>
        </p:sp>
        <p:sp>
          <p:nvSpPr>
            <p:cNvPr id="12" name="TextBox 12"/>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rot="3613172">
            <a:off x="5726975" y="8674198"/>
            <a:ext cx="14731324" cy="1413676"/>
            <a:chOff x="0" y="0"/>
            <a:chExt cx="1195869" cy="114760"/>
          </a:xfrm>
        </p:grpSpPr>
        <p:sp>
          <p:nvSpPr>
            <p:cNvPr id="14" name="Freeform 14"/>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5" name="TextBox 15"/>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3613172">
            <a:off x="8021476" y="9666424"/>
            <a:ext cx="7207232" cy="691634"/>
            <a:chOff x="0" y="0"/>
            <a:chExt cx="1195869" cy="114760"/>
          </a:xfrm>
        </p:grpSpPr>
        <p:sp>
          <p:nvSpPr>
            <p:cNvPr id="17" name="Freeform 17"/>
            <p:cNvSpPr/>
            <p:nvPr/>
          </p:nvSpPr>
          <p:spPr>
            <a:xfrm>
              <a:off x="0" y="0"/>
              <a:ext cx="1195869" cy="114760"/>
            </a:xfrm>
            <a:custGeom>
              <a:avLst/>
              <a:gdLst/>
              <a:ahLst/>
              <a:cxnLst/>
              <a:rect l="l" t="t" r="r" b="b"/>
              <a:pathLst>
                <a:path w="1195869" h="114760">
                  <a:moveTo>
                    <a:pt x="992669" y="0"/>
                  </a:moveTo>
                  <a:lnTo>
                    <a:pt x="0" y="0"/>
                  </a:lnTo>
                  <a:lnTo>
                    <a:pt x="203200" y="114760"/>
                  </a:lnTo>
                  <a:lnTo>
                    <a:pt x="1195869" y="114760"/>
                  </a:lnTo>
                  <a:lnTo>
                    <a:pt x="992669" y="0"/>
                  </a:lnTo>
                  <a:close/>
                </a:path>
              </a:pathLst>
            </a:custGeom>
            <a:solidFill>
              <a:srgbClr val="AC6BFF"/>
            </a:solidFill>
          </p:spPr>
        </p:sp>
        <p:sp>
          <p:nvSpPr>
            <p:cNvPr id="18" name="TextBox 18"/>
            <p:cNvSpPr txBox="1"/>
            <p:nvPr/>
          </p:nvSpPr>
          <p:spPr>
            <a:xfrm>
              <a:off x="101600" y="-57150"/>
              <a:ext cx="609600" cy="66675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028700" y="3872632"/>
            <a:ext cx="8138181" cy="3600450"/>
          </a:xfrm>
          <a:prstGeom prst="rect">
            <a:avLst/>
          </a:prstGeom>
        </p:spPr>
        <p:txBody>
          <a:bodyPr lIns="0" tIns="0" rIns="0" bIns="0" rtlCol="0" anchor="t">
            <a:spAutoFit/>
          </a:bodyPr>
          <a:lstStyle/>
          <a:p>
            <a:pPr algn="just">
              <a:lnSpc>
                <a:spcPts val="3599"/>
              </a:lnSpc>
            </a:pPr>
            <a:r>
              <a:rPr lang="en-US" sz="2999">
                <a:solidFill>
                  <a:srgbClr val="000000"/>
                </a:solidFill>
                <a:latin typeface="Poppins"/>
              </a:rPr>
              <a:t>Power BI is a business analytics service and suite of tools provided by Microsoft that allows users to connect to various data sources, transform data, create interactive reports, and share insights. Power BI is designed to help organizations make data-driven decisions and gain valuable insights from their data.</a:t>
            </a:r>
          </a:p>
        </p:txBody>
      </p:sp>
      <p:sp>
        <p:nvSpPr>
          <p:cNvPr id="20" name="TextBox 20"/>
          <p:cNvSpPr txBox="1"/>
          <p:nvPr/>
        </p:nvSpPr>
        <p:spPr>
          <a:xfrm>
            <a:off x="1028700" y="269520"/>
            <a:ext cx="5628169" cy="1095375"/>
          </a:xfrm>
          <a:prstGeom prst="rect">
            <a:avLst/>
          </a:prstGeom>
        </p:spPr>
        <p:txBody>
          <a:bodyPr lIns="0" tIns="0" rIns="0" bIns="0" rtlCol="0" anchor="t">
            <a:spAutoFit/>
          </a:bodyPr>
          <a:lstStyle/>
          <a:p>
            <a:pPr>
              <a:lnSpc>
                <a:spcPts val="8400"/>
              </a:lnSpc>
              <a:spcBef>
                <a:spcPct val="0"/>
              </a:spcBef>
            </a:pPr>
            <a:r>
              <a:rPr lang="en-US" sz="6000">
                <a:solidFill>
                  <a:srgbClr val="000000"/>
                </a:solidFill>
                <a:latin typeface="Poppins Bold"/>
              </a:rPr>
              <a:t>Day 2</a:t>
            </a:r>
          </a:p>
        </p:txBody>
      </p:sp>
      <p:sp>
        <p:nvSpPr>
          <p:cNvPr id="21" name="TextBox 21"/>
          <p:cNvSpPr txBox="1"/>
          <p:nvPr/>
        </p:nvSpPr>
        <p:spPr>
          <a:xfrm>
            <a:off x="1028700" y="1948582"/>
            <a:ext cx="7724192" cy="1609725"/>
          </a:xfrm>
          <a:prstGeom prst="rect">
            <a:avLst/>
          </a:prstGeom>
        </p:spPr>
        <p:txBody>
          <a:bodyPr lIns="0" tIns="0" rIns="0" bIns="0" rtlCol="0" anchor="t">
            <a:spAutoFit/>
          </a:bodyPr>
          <a:lstStyle/>
          <a:p>
            <a:pPr>
              <a:lnSpc>
                <a:spcPts val="6299"/>
              </a:lnSpc>
              <a:spcBef>
                <a:spcPct val="0"/>
              </a:spcBef>
            </a:pPr>
            <a:r>
              <a:rPr lang="en-US" sz="4500">
                <a:solidFill>
                  <a:srgbClr val="000000"/>
                </a:solidFill>
                <a:latin typeface="Poppins Bold"/>
              </a:rPr>
              <a:t>Data Visualisation - Power BI</a:t>
            </a:r>
          </a:p>
        </p:txBody>
      </p:sp>
      <p:sp>
        <p:nvSpPr>
          <p:cNvPr id="22" name="TextBox 22"/>
          <p:cNvSpPr txBox="1"/>
          <p:nvPr/>
        </p:nvSpPr>
        <p:spPr>
          <a:xfrm>
            <a:off x="1028700" y="1298202"/>
            <a:ext cx="1807170" cy="441325"/>
          </a:xfrm>
          <a:prstGeom prst="rect">
            <a:avLst/>
          </a:prstGeom>
        </p:spPr>
        <p:txBody>
          <a:bodyPr lIns="0" tIns="0" rIns="0" bIns="0" rtlCol="0" anchor="t">
            <a:spAutoFit/>
          </a:bodyPr>
          <a:lstStyle/>
          <a:p>
            <a:pPr>
              <a:lnSpc>
                <a:spcPts val="3499"/>
              </a:lnSpc>
              <a:spcBef>
                <a:spcPct val="0"/>
              </a:spcBef>
            </a:pPr>
            <a:r>
              <a:rPr lang="en-US" sz="2499">
                <a:solidFill>
                  <a:srgbClr val="000000"/>
                </a:solidFill>
                <a:latin typeface="Poppins"/>
              </a:rPr>
              <a:t>13 Sep 2023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32573" y="2325765"/>
            <a:ext cx="14822854" cy="6932535"/>
          </a:xfrm>
          <a:custGeom>
            <a:avLst/>
            <a:gdLst/>
            <a:ahLst/>
            <a:cxnLst/>
            <a:rect l="l" t="t" r="r" b="b"/>
            <a:pathLst>
              <a:path w="14822854" h="6932535">
                <a:moveTo>
                  <a:pt x="0" y="0"/>
                </a:moveTo>
                <a:lnTo>
                  <a:pt x="14822854" y="0"/>
                </a:lnTo>
                <a:lnTo>
                  <a:pt x="14822854" y="6932535"/>
                </a:lnTo>
                <a:lnTo>
                  <a:pt x="0" y="6932535"/>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2</a:t>
            </a:r>
          </a:p>
        </p:txBody>
      </p:sp>
      <p:sp>
        <p:nvSpPr>
          <p:cNvPr id="4" name="TextBox 4"/>
          <p:cNvSpPr txBox="1"/>
          <p:nvPr/>
        </p:nvSpPr>
        <p:spPr>
          <a:xfrm>
            <a:off x="5281904" y="1449465"/>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Power BI</a:t>
            </a:r>
          </a:p>
        </p:txBody>
      </p:sp>
      <p:sp>
        <p:nvSpPr>
          <p:cNvPr id="5" name="TextBox 5"/>
          <p:cNvSpPr txBox="1"/>
          <p:nvPr/>
        </p:nvSpPr>
        <p:spPr>
          <a:xfrm>
            <a:off x="8240415" y="1065363"/>
            <a:ext cx="1807170"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13 Sep 2023</a:t>
            </a:r>
          </a:p>
        </p:txBody>
      </p:sp>
      <p:sp>
        <p:nvSpPr>
          <p:cNvPr id="6" name="TextBox 6"/>
          <p:cNvSpPr txBox="1"/>
          <p:nvPr/>
        </p:nvSpPr>
        <p:spPr>
          <a:xfrm>
            <a:off x="7956848" y="9410700"/>
            <a:ext cx="2634952" cy="327847"/>
          </a:xfrm>
          <a:prstGeom prst="rect">
            <a:avLst/>
          </a:prstGeom>
        </p:spPr>
        <p:txBody>
          <a:bodyPr wrap="square" lIns="0" tIns="0" rIns="0" bIns="0" rtlCol="0" anchor="t">
            <a:spAutoFit/>
          </a:bodyPr>
          <a:lstStyle/>
          <a:p>
            <a:pPr algn="ctr">
              <a:lnSpc>
                <a:spcPts val="2659"/>
              </a:lnSpc>
              <a:spcBef>
                <a:spcPct val="0"/>
              </a:spcBef>
            </a:pPr>
            <a:r>
              <a:rPr lang="en-US" sz="1899" dirty="0">
                <a:solidFill>
                  <a:srgbClr val="000000"/>
                </a:solidFill>
                <a:latin typeface="Poppins"/>
              </a:rPr>
              <a:t>Creating SQL Server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94967" y="2259090"/>
            <a:ext cx="12298066" cy="7208760"/>
          </a:xfrm>
          <a:custGeom>
            <a:avLst/>
            <a:gdLst/>
            <a:ahLst/>
            <a:cxnLst/>
            <a:rect l="l" t="t" r="r" b="b"/>
            <a:pathLst>
              <a:path w="12298066" h="7208760">
                <a:moveTo>
                  <a:pt x="0" y="0"/>
                </a:moveTo>
                <a:lnTo>
                  <a:pt x="12298066" y="0"/>
                </a:lnTo>
                <a:lnTo>
                  <a:pt x="12298066" y="7208760"/>
                </a:lnTo>
                <a:lnTo>
                  <a:pt x="0" y="7208760"/>
                </a:lnTo>
                <a:lnTo>
                  <a:pt x="0" y="0"/>
                </a:lnTo>
                <a:close/>
              </a:path>
            </a:pathLst>
          </a:custGeom>
          <a:blipFill>
            <a:blip r:embed="rId2"/>
            <a:stretch>
              <a:fillRect/>
            </a:stretch>
          </a:blipFill>
        </p:spPr>
      </p:sp>
      <p:sp>
        <p:nvSpPr>
          <p:cNvPr id="3" name="TextBox 3"/>
          <p:cNvSpPr txBox="1"/>
          <p:nvPr/>
        </p:nvSpPr>
        <p:spPr>
          <a:xfrm>
            <a:off x="6329915" y="36663"/>
            <a:ext cx="5628169" cy="1095375"/>
          </a:xfrm>
          <a:prstGeom prst="rect">
            <a:avLst/>
          </a:prstGeom>
        </p:spPr>
        <p:txBody>
          <a:bodyPr lIns="0" tIns="0" rIns="0" bIns="0" rtlCol="0" anchor="t">
            <a:spAutoFit/>
          </a:bodyPr>
          <a:lstStyle/>
          <a:p>
            <a:pPr algn="ctr">
              <a:lnSpc>
                <a:spcPts val="8400"/>
              </a:lnSpc>
              <a:spcBef>
                <a:spcPct val="0"/>
              </a:spcBef>
            </a:pPr>
            <a:r>
              <a:rPr lang="en-US" sz="6000">
                <a:solidFill>
                  <a:srgbClr val="000000"/>
                </a:solidFill>
                <a:latin typeface="Poppins Bold"/>
              </a:rPr>
              <a:t>Day 2</a:t>
            </a:r>
          </a:p>
        </p:txBody>
      </p:sp>
      <p:sp>
        <p:nvSpPr>
          <p:cNvPr id="4" name="TextBox 4"/>
          <p:cNvSpPr txBox="1"/>
          <p:nvPr/>
        </p:nvSpPr>
        <p:spPr>
          <a:xfrm>
            <a:off x="5281904" y="1449465"/>
            <a:ext cx="7724192" cy="809625"/>
          </a:xfrm>
          <a:prstGeom prst="rect">
            <a:avLst/>
          </a:prstGeom>
        </p:spPr>
        <p:txBody>
          <a:bodyPr lIns="0" tIns="0" rIns="0" bIns="0" rtlCol="0" anchor="t">
            <a:spAutoFit/>
          </a:bodyPr>
          <a:lstStyle/>
          <a:p>
            <a:pPr algn="ctr">
              <a:lnSpc>
                <a:spcPts val="6299"/>
              </a:lnSpc>
              <a:spcBef>
                <a:spcPct val="0"/>
              </a:spcBef>
            </a:pPr>
            <a:r>
              <a:rPr lang="en-US" sz="4500">
                <a:solidFill>
                  <a:srgbClr val="000000"/>
                </a:solidFill>
                <a:latin typeface="Poppins Bold"/>
              </a:rPr>
              <a:t>Power BI</a:t>
            </a:r>
          </a:p>
        </p:txBody>
      </p:sp>
      <p:sp>
        <p:nvSpPr>
          <p:cNvPr id="5" name="TextBox 5"/>
          <p:cNvSpPr txBox="1"/>
          <p:nvPr/>
        </p:nvSpPr>
        <p:spPr>
          <a:xfrm>
            <a:off x="8240415" y="1065363"/>
            <a:ext cx="1807170" cy="441325"/>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Poppins"/>
              </a:rPr>
              <a:t>13 Sep 2023</a:t>
            </a:r>
          </a:p>
        </p:txBody>
      </p:sp>
      <p:sp>
        <p:nvSpPr>
          <p:cNvPr id="6" name="TextBox 6"/>
          <p:cNvSpPr txBox="1"/>
          <p:nvPr/>
        </p:nvSpPr>
        <p:spPr>
          <a:xfrm>
            <a:off x="8126214" y="9410700"/>
            <a:ext cx="2035572" cy="34226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Poppins"/>
              </a:rPr>
              <a:t>Power BI desktop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d0cb1e24-a0e2-4a4c-9340-733297c9cd7c}" enabled="1" method="Privileged" siteId="{db1e96a8-a3da-442a-930b-235cac24cd5c}" contentBits="0" removed="0"/>
</clbl:labelList>
</file>

<file path=docProps/app.xml><?xml version="1.0" encoding="utf-8"?>
<Properties xmlns="http://schemas.openxmlformats.org/officeDocument/2006/extended-properties" xmlns:vt="http://schemas.openxmlformats.org/officeDocument/2006/docPropsVTypes">
  <TotalTime>6</TotalTime>
  <Words>333</Words>
  <Application>Microsoft Office PowerPoint</Application>
  <PresentationFormat>Custom</PresentationFormat>
  <Paragraphs>64</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Poppins Semi-Bold</vt:lpstr>
      <vt:lpstr>Poppins</vt:lpstr>
      <vt:lpstr>Arial</vt:lpstr>
      <vt:lpstr>Poppins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Journey PPT 3</dc:title>
  <cp:lastModifiedBy>Aggarwal, Tanishqa SBOBNG-PTIY/FAA</cp:lastModifiedBy>
  <cp:revision>2</cp:revision>
  <dcterms:created xsi:type="dcterms:W3CDTF">2006-08-16T00:00:00Z</dcterms:created>
  <dcterms:modified xsi:type="dcterms:W3CDTF">2023-09-15T08:54:58Z</dcterms:modified>
  <dc:identifier>DAFuflhaAZU</dc:identifier>
</cp:coreProperties>
</file>

<file path=docProps/thumbnail.jpeg>
</file>